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4667" r:id="rId2"/>
    <p:sldId id="2292" r:id="rId3"/>
    <p:sldId id="260" r:id="rId4"/>
    <p:sldId id="4669" r:id="rId5"/>
    <p:sldId id="4670" r:id="rId6"/>
    <p:sldId id="4671" r:id="rId7"/>
    <p:sldId id="4680" r:id="rId8"/>
    <p:sldId id="299" r:id="rId9"/>
    <p:sldId id="4673" r:id="rId10"/>
    <p:sldId id="4683" r:id="rId11"/>
    <p:sldId id="4684" r:id="rId12"/>
    <p:sldId id="4686" r:id="rId13"/>
    <p:sldId id="4687" r:id="rId14"/>
    <p:sldId id="4685" r:id="rId15"/>
    <p:sldId id="2724" r:id="rId1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
          <p15:clr>
            <a:srgbClr val="A4A3A4"/>
          </p15:clr>
        </p15:guide>
        <p15:guide id="2" orient="horz" pos="486">
          <p15:clr>
            <a:srgbClr val="A4A3A4"/>
          </p15:clr>
        </p15:guide>
        <p15:guide id="3" orient="horz" pos="1619">
          <p15:clr>
            <a:srgbClr val="A4A3A4"/>
          </p15:clr>
        </p15:guide>
        <p15:guide id="4" orient="horz" pos="756">
          <p15:clr>
            <a:srgbClr val="A4A3A4"/>
          </p15:clr>
        </p15:guide>
        <p15:guide id="5" orient="horz" pos="2159">
          <p15:clr>
            <a:srgbClr val="A4A3A4"/>
          </p15:clr>
        </p15:guide>
        <p15:guide id="6" orient="horz" pos="2900">
          <p15:clr>
            <a:srgbClr val="A4A3A4"/>
          </p15:clr>
        </p15:guide>
        <p15:guide id="7" pos="227">
          <p15:clr>
            <a:srgbClr val="A4A3A4"/>
          </p15:clr>
        </p15:guide>
        <p15:guide id="8" pos="2880">
          <p15:clr>
            <a:srgbClr val="A4A3A4"/>
          </p15:clr>
        </p15:guide>
        <p15:guide id="9" pos="5534">
          <p15:clr>
            <a:srgbClr val="A4A3A4"/>
          </p15:clr>
        </p15:guide>
        <p15:guide id="10" pos="3339">
          <p15:clr>
            <a:srgbClr val="A4A3A4"/>
          </p15:clr>
        </p15:guide>
        <p15:guide id="11" pos="3511">
          <p15:clr>
            <a:srgbClr val="A4A3A4"/>
          </p15:clr>
        </p15:guide>
        <p15:guide id="12" pos="5595">
          <p15:clr>
            <a:srgbClr val="A4A3A4"/>
          </p15:clr>
        </p15:guide>
        <p15:guide id="13" pos="4609">
          <p15:clr>
            <a:srgbClr val="A4A3A4"/>
          </p15:clr>
        </p15:guide>
        <p15:guide id="14" pos="115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C88EF9-BFF9-8448-EAEB-AF9D49ADD9BC}" name="Baylye M. Anderson" initials="BMA" userId="Baylye M. Ander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LeMier" initials="LL" lastIdx="1" clrIdx="0">
    <p:extLst>
      <p:ext uri="{19B8F6BF-5375-455C-9EA6-DF929625EA0E}">
        <p15:presenceInfo xmlns:p15="http://schemas.microsoft.com/office/powerpoint/2012/main" userId="S-1-5-21-989598996-3390982532-3132932445-6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035"/>
    <a:srgbClr val="50B226"/>
    <a:srgbClr val="573C82"/>
    <a:srgbClr val="00AEC7"/>
    <a:srgbClr val="D0EBCA"/>
    <a:srgbClr val="43B02A"/>
    <a:srgbClr val="3FAE49"/>
    <a:srgbClr val="ECF7E9"/>
    <a:srgbClr val="D9F5D0"/>
    <a:srgbClr val="43B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6"/>
    <p:restoredTop sz="80000" autoAdjust="0"/>
  </p:normalViewPr>
  <p:slideViewPr>
    <p:cSldViewPr snapToGrid="0">
      <p:cViewPr varScale="1">
        <p:scale>
          <a:sx n="81" d="100"/>
          <a:sy n="81" d="100"/>
        </p:scale>
        <p:origin x="1128" y="64"/>
      </p:cViewPr>
      <p:guideLst>
        <p:guide orient="horz" pos="180"/>
        <p:guide orient="horz" pos="486"/>
        <p:guide orient="horz" pos="1619"/>
        <p:guide orient="horz" pos="756"/>
        <p:guide orient="horz" pos="2159"/>
        <p:guide orient="horz" pos="2900"/>
        <p:guide pos="227"/>
        <p:guide pos="2880"/>
        <p:guide pos="5534"/>
        <p:guide pos="3339"/>
        <p:guide pos="3511"/>
        <p:guide pos="5595"/>
        <p:guide pos="4609"/>
        <p:guide pos="1152"/>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6C88AF4-7541-AF40-A6B7-1DFCB02B1917}" type="datetimeFigureOut">
              <a:rPr lang="en-US" smtClean="0"/>
              <a:t>8/18/2025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A2552B0-C013-0640-B23A-2D57AA8B1890}" type="slidenum">
              <a:rPr lang="en-US" smtClean="0"/>
              <a:t>‹#›</a:t>
            </a:fld>
            <a:endParaRPr lang="en-US"/>
          </a:p>
        </p:txBody>
      </p:sp>
    </p:spTree>
    <p:extLst>
      <p:ext uri="{BB962C8B-B14F-4D97-AF65-F5344CB8AC3E}">
        <p14:creationId xmlns:p14="http://schemas.microsoft.com/office/powerpoint/2010/main" val="26111443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552B0-C013-0640-B23A-2D57AA8B1890}" type="slidenum">
              <a:rPr lang="en-US" smtClean="0"/>
              <a:t>1</a:t>
            </a:fld>
            <a:endParaRPr lang="en-US" dirty="0"/>
          </a:p>
        </p:txBody>
      </p:sp>
    </p:spTree>
    <p:extLst>
      <p:ext uri="{BB962C8B-B14F-4D97-AF65-F5344CB8AC3E}">
        <p14:creationId xmlns:p14="http://schemas.microsoft.com/office/powerpoint/2010/main" val="417325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Features: </a:t>
            </a:r>
          </a:p>
          <a:p>
            <a:pPr>
              <a:lnSpc>
                <a:spcPct val="150000"/>
              </a:lnSpc>
            </a:pPr>
            <a:r>
              <a:rPr lang="en-US" dirty="0"/>
              <a:t>Extensive library of topics </a:t>
            </a:r>
          </a:p>
          <a:p>
            <a:pPr>
              <a:lnSpc>
                <a:spcPct val="150000"/>
              </a:lnSpc>
            </a:pPr>
            <a:r>
              <a:rPr lang="en-US" dirty="0"/>
              <a:t>Easy subscription sign up </a:t>
            </a:r>
          </a:p>
          <a:p>
            <a:pPr>
              <a:lnSpc>
                <a:spcPct val="150000"/>
              </a:lnSpc>
            </a:pPr>
            <a:r>
              <a:rPr lang="en-US" dirty="0"/>
              <a:t>Quick filters and search capabilities </a:t>
            </a:r>
          </a:p>
          <a:p>
            <a:pPr>
              <a:lnSpc>
                <a:spcPct val="150000"/>
              </a:lnSpc>
            </a:pPr>
            <a:endParaRPr lang="en-US" dirty="0"/>
          </a:p>
          <a:p>
            <a:pPr>
              <a:lnSpc>
                <a:spcPct val="150000"/>
              </a:lnSpc>
            </a:pPr>
            <a:r>
              <a:rPr lang="en-US" dirty="0"/>
              <a:t>Written by our in-house clinicians</a:t>
            </a:r>
          </a:p>
          <a:p>
            <a:pPr>
              <a:lnSpc>
                <a:spcPct val="150000"/>
              </a:lnSpc>
            </a:pPr>
            <a:endParaRPr lang="en-US" dirty="0"/>
          </a:p>
          <a:p>
            <a:pPr marL="0" marR="0" lvl="0" indent="0" algn="l" defTabSz="457200" rtl="0" eaLnBrk="1" fontAlgn="auto" latinLnBrk="0" hangingPunct="1">
              <a:lnSpc>
                <a:spcPct val="150000"/>
              </a:lnSpc>
              <a:spcBef>
                <a:spcPts val="0"/>
              </a:spcBef>
              <a:spcAft>
                <a:spcPts val="0"/>
              </a:spcAft>
              <a:buClrTx/>
              <a:buSzTx/>
              <a:buFontTx/>
              <a:buNone/>
              <a:tabLst/>
              <a:defRPr/>
            </a:pPr>
            <a:r>
              <a:rPr lang="en-US" sz="1200" dirty="0"/>
              <a:t>Since we fully launched this in 2022 we have seen a huge increase in subscriptions.  It’s important to note that this is all organic growth – there is no advertising dollars to support this blog – it is all through word of mouth.  I am happy to report that since the launch we’ve had less than 3% of our subscribers opt out which means the information we are sending them is valuable and helps further position us as an oral health leader.</a:t>
            </a:r>
          </a:p>
          <a:p>
            <a:pPr>
              <a:lnSpc>
                <a:spcPct val="150000"/>
              </a:lnSpc>
            </a:pPr>
            <a:endParaRPr lang="en-US" dirty="0"/>
          </a:p>
          <a:p>
            <a:endParaRPr lang="en-US" dirty="0"/>
          </a:p>
        </p:txBody>
      </p:sp>
      <p:sp>
        <p:nvSpPr>
          <p:cNvPr id="4" name="Slide Number Placeholder 3"/>
          <p:cNvSpPr>
            <a:spLocks noGrp="1"/>
          </p:cNvSpPr>
          <p:nvPr>
            <p:ph type="sldNum" sz="quarter" idx="5"/>
          </p:nvPr>
        </p:nvSpPr>
        <p:spPr/>
        <p:txBody>
          <a:bodyPr/>
          <a:lstStyle/>
          <a:p>
            <a:fld id="{2A2552B0-C013-0640-B23A-2D57AA8B1890}" type="slidenum">
              <a:rPr lang="en-US" smtClean="0"/>
              <a:t>12</a:t>
            </a:fld>
            <a:endParaRPr lang="en-US"/>
          </a:p>
        </p:txBody>
      </p:sp>
    </p:spTree>
    <p:extLst>
      <p:ext uri="{BB962C8B-B14F-4D97-AF65-F5344CB8AC3E}">
        <p14:creationId xmlns:p14="http://schemas.microsoft.com/office/powerpoint/2010/main" val="77435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New Value-added Benefit 2024</a:t>
            </a:r>
          </a:p>
        </p:txBody>
      </p:sp>
      <p:sp>
        <p:nvSpPr>
          <p:cNvPr id="4" name="Slide Number Placeholder 3"/>
          <p:cNvSpPr>
            <a:spLocks noGrp="1"/>
          </p:cNvSpPr>
          <p:nvPr>
            <p:ph type="sldNum" sz="quarter" idx="5"/>
          </p:nvPr>
        </p:nvSpPr>
        <p:spPr/>
        <p:txBody>
          <a:bodyPr/>
          <a:lstStyle/>
          <a:p>
            <a:fld id="{2A2552B0-C013-0640-B23A-2D57AA8B1890}" type="slidenum">
              <a:rPr lang="en-US" smtClean="0"/>
              <a:t>13</a:t>
            </a:fld>
            <a:endParaRPr lang="en-US"/>
          </a:p>
        </p:txBody>
      </p:sp>
    </p:spTree>
    <p:extLst>
      <p:ext uri="{BB962C8B-B14F-4D97-AF65-F5344CB8AC3E}">
        <p14:creationId xmlns:p14="http://schemas.microsoft.com/office/powerpoint/2010/main" val="6327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6300"/>
            <a:ext cx="4202112"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026A0-7C60-41AC-B349-A887F0B652F6}" type="slidenum">
              <a:rPr lang="en-US" smtClean="0"/>
              <a:t>15</a:t>
            </a:fld>
            <a:endParaRPr lang="en-US" dirty="0"/>
          </a:p>
        </p:txBody>
      </p:sp>
    </p:spTree>
    <p:extLst>
      <p:ext uri="{BB962C8B-B14F-4D97-AF65-F5344CB8AC3E}">
        <p14:creationId xmlns:p14="http://schemas.microsoft.com/office/powerpoint/2010/main" val="55701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2023 internal report, </a:t>
            </a:r>
            <a:r>
              <a:rPr lang="en-US" dirty="0" err="1"/>
              <a:t>Qvidian</a:t>
            </a:r>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2</a:t>
            </a:fld>
            <a:endParaRPr lang="en-US" dirty="0"/>
          </a:p>
        </p:txBody>
      </p:sp>
    </p:spTree>
    <p:extLst>
      <p:ext uri="{BB962C8B-B14F-4D97-AF65-F5344CB8AC3E}">
        <p14:creationId xmlns:p14="http://schemas.microsoft.com/office/powerpoint/2010/main" val="110388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3</a:t>
            </a:fld>
            <a:endParaRPr lang="en-US"/>
          </a:p>
        </p:txBody>
      </p:sp>
    </p:spTree>
    <p:extLst>
      <p:ext uri="{BB962C8B-B14F-4D97-AF65-F5344CB8AC3E}">
        <p14:creationId xmlns:p14="http://schemas.microsoft.com/office/powerpoint/2010/main" val="270781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Youtube</a:t>
            </a:r>
            <a:r>
              <a:rPr lang="en-US" dirty="0"/>
              <a:t> link references MN network, national clients may want to leave out.</a:t>
            </a:r>
          </a:p>
        </p:txBody>
      </p:sp>
      <p:sp>
        <p:nvSpPr>
          <p:cNvPr id="4" name="Slide Number Placeholder 3"/>
          <p:cNvSpPr>
            <a:spLocks noGrp="1"/>
          </p:cNvSpPr>
          <p:nvPr>
            <p:ph type="sldNum" sz="quarter" idx="5"/>
          </p:nvPr>
        </p:nvSpPr>
        <p:spPr/>
        <p:txBody>
          <a:bodyPr/>
          <a:lstStyle/>
          <a:p>
            <a:fld id="{2A2552B0-C013-0640-B23A-2D57AA8B1890}" type="slidenum">
              <a:rPr lang="en-US" smtClean="0"/>
              <a:t>4</a:t>
            </a:fld>
            <a:endParaRPr lang="en-US"/>
          </a:p>
        </p:txBody>
      </p:sp>
    </p:spTree>
    <p:extLst>
      <p:ext uri="{BB962C8B-B14F-4D97-AF65-F5344CB8AC3E}">
        <p14:creationId xmlns:p14="http://schemas.microsoft.com/office/powerpoint/2010/main" val="27359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Remove last bullet for ND Clients.</a:t>
            </a:r>
          </a:p>
        </p:txBody>
      </p:sp>
      <p:sp>
        <p:nvSpPr>
          <p:cNvPr id="4" name="Slide Number Placeholder 3"/>
          <p:cNvSpPr>
            <a:spLocks noGrp="1"/>
          </p:cNvSpPr>
          <p:nvPr>
            <p:ph type="sldNum" sz="quarter" idx="5"/>
          </p:nvPr>
        </p:nvSpPr>
        <p:spPr/>
        <p:txBody>
          <a:bodyPr/>
          <a:lstStyle/>
          <a:p>
            <a:fld id="{2A2552B0-C013-0640-B23A-2D57AA8B1890}" type="slidenum">
              <a:rPr lang="en-US" smtClean="0"/>
              <a:t>5</a:t>
            </a:fld>
            <a:endParaRPr lang="en-US"/>
          </a:p>
        </p:txBody>
      </p:sp>
    </p:spTree>
    <p:extLst>
      <p:ext uri="{BB962C8B-B14F-4D97-AF65-F5344CB8AC3E}">
        <p14:creationId xmlns:p14="http://schemas.microsoft.com/office/powerpoint/2010/main" val="180389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Based off Dec 2023 Network Penetration</a:t>
            </a:r>
          </a:p>
          <a:p>
            <a:endParaRPr lang="en-US" dirty="0"/>
          </a:p>
          <a:p>
            <a:r>
              <a:rPr lang="en-US" sz="1800" dirty="0">
                <a:highlight>
                  <a:srgbClr val="FFFF00"/>
                </a:highlight>
              </a:rPr>
              <a:t>	76</a:t>
            </a:r>
            <a:r>
              <a:rPr lang="en-US" sz="1800" dirty="0"/>
              <a:t> percent of providers nationally participate in the Delta Dental Premier® network</a:t>
            </a:r>
          </a:p>
          <a:p>
            <a:pPr lvl="1"/>
            <a:r>
              <a:rPr lang="en-US" sz="1800" dirty="0"/>
              <a:t>57 percent of providers nationally participate in the Delta Dental PPO network</a:t>
            </a:r>
          </a:p>
          <a:p>
            <a:pPr lvl="1"/>
            <a:endParaRPr lang="en-US" dirty="0"/>
          </a:p>
          <a:p>
            <a:r>
              <a:rPr lang="en-US" dirty="0"/>
              <a:t>Current member network access in Minnesota  Dec 2023 Penetration report</a:t>
            </a:r>
          </a:p>
          <a:p>
            <a:pPr lvl="1"/>
            <a:r>
              <a:rPr lang="en-US" sz="1800" dirty="0"/>
              <a:t>85 percent of providers are Delta Dental Premier®</a:t>
            </a:r>
          </a:p>
          <a:p>
            <a:pPr lvl="1"/>
            <a:r>
              <a:rPr lang="en-US" sz="1800" dirty="0"/>
              <a:t>55 percent of providers are Delta Dental PPO</a:t>
            </a:r>
            <a:r>
              <a:rPr lang="en-US" sz="1800" dirty="0">
                <a:latin typeface="Calibri" panose="020F0502020204030204" pitchFamily="34" charset="0"/>
                <a:cs typeface="Calibri" panose="020F0502020204030204" pitchFamily="34" charset="0"/>
              </a:rPr>
              <a:t>™</a:t>
            </a:r>
            <a:r>
              <a:rPr lang="en-US" sz="1800" dirty="0"/>
              <a:t> </a:t>
            </a:r>
          </a:p>
          <a:p>
            <a:endParaRPr lang="en-US" dirty="0"/>
          </a:p>
          <a:p>
            <a:endParaRPr lang="en-US" dirty="0"/>
          </a:p>
          <a:p>
            <a:r>
              <a:rPr lang="en-US" dirty="0"/>
              <a:t>Current member network utilization </a:t>
            </a:r>
          </a:p>
          <a:p>
            <a:r>
              <a:rPr lang="en-US" sz="1800" dirty="0">
                <a:highlight>
                  <a:srgbClr val="FFFF00"/>
                </a:highlight>
              </a:rPr>
              <a:t>	77</a:t>
            </a:r>
            <a:r>
              <a:rPr lang="en-US" sz="1800" dirty="0"/>
              <a:t> percent of providers nationally participate in the Delta Dental Premier® network</a:t>
            </a:r>
          </a:p>
          <a:p>
            <a:pPr lvl="1"/>
            <a:r>
              <a:rPr lang="en-US" sz="1800" dirty="0"/>
              <a:t>57 percent of providers nationally participate in the Delta Dental PPO™ network</a:t>
            </a:r>
          </a:p>
          <a:p>
            <a:endParaRPr lang="en-US" dirty="0"/>
          </a:p>
          <a:p>
            <a:r>
              <a:rPr lang="en-US" dirty="0"/>
              <a:t>Current member network utilization for Minnesota</a:t>
            </a:r>
          </a:p>
          <a:p>
            <a:pPr lvl="1"/>
            <a:r>
              <a:rPr lang="en-US" sz="1800" dirty="0"/>
              <a:t>86 percent of providers are Delta Dental Premier®</a:t>
            </a:r>
          </a:p>
          <a:p>
            <a:pPr lvl="1"/>
            <a:r>
              <a:rPr lang="en-US" sz="1800" dirty="0"/>
              <a:t>55 percent of providers are Delta Dental PPO</a:t>
            </a:r>
            <a:r>
              <a:rPr lang="en-US" sz="1800" dirty="0">
                <a:latin typeface="Calibri" panose="020F0502020204030204" pitchFamily="34" charset="0"/>
                <a:cs typeface="Calibri" panose="020F0502020204030204" pitchFamily="34" charset="0"/>
              </a:rPr>
              <a:t>™</a:t>
            </a:r>
            <a:r>
              <a:rPr lang="en-US" sz="1800" dirty="0"/>
              <a:t> </a:t>
            </a:r>
          </a:p>
        </p:txBody>
      </p:sp>
      <p:sp>
        <p:nvSpPr>
          <p:cNvPr id="4" name="Slide Number Placeholder 3"/>
          <p:cNvSpPr>
            <a:spLocks noGrp="1"/>
          </p:cNvSpPr>
          <p:nvPr>
            <p:ph type="sldNum" sz="quarter" idx="5"/>
          </p:nvPr>
        </p:nvSpPr>
        <p:spPr/>
        <p:txBody>
          <a:bodyPr/>
          <a:lstStyle/>
          <a:p>
            <a:fld id="{2A2552B0-C013-0640-B23A-2D57AA8B1890}" type="slidenum">
              <a:rPr lang="en-US" smtClean="0"/>
              <a:t>6</a:t>
            </a:fld>
            <a:endParaRPr lang="en-US"/>
          </a:p>
        </p:txBody>
      </p:sp>
    </p:spTree>
    <p:extLst>
      <p:ext uri="{BB962C8B-B14F-4D97-AF65-F5344CB8AC3E}">
        <p14:creationId xmlns:p14="http://schemas.microsoft.com/office/powerpoint/2010/main" val="101874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D8808-3DC1-D218-CB96-128356F0D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BD5F5-D625-B35F-9DE7-C6A687B19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96982-0B29-CA8D-FEB3-03B549F4ABAA}"/>
              </a:ext>
            </a:extLst>
          </p:cNvPr>
          <p:cNvSpPr>
            <a:spLocks noGrp="1"/>
          </p:cNvSpPr>
          <p:nvPr>
            <p:ph type="body" idx="1"/>
          </p:nvPr>
        </p:nvSpPr>
        <p:spPr/>
        <p:txBody>
          <a:bodyPr/>
          <a:lstStyle/>
          <a:p>
            <a:r>
              <a:rPr lang="en-US" dirty="0"/>
              <a:t>TALKING POINTS: Based off Dec 2023 Network Penetration</a:t>
            </a:r>
          </a:p>
          <a:p>
            <a:endParaRPr lang="en-US" dirty="0"/>
          </a:p>
          <a:p>
            <a:r>
              <a:rPr lang="en-US" sz="1800" dirty="0">
                <a:highlight>
                  <a:srgbClr val="FFFF00"/>
                </a:highlight>
              </a:rPr>
              <a:t>	75</a:t>
            </a:r>
            <a:r>
              <a:rPr lang="en-US" sz="1800" dirty="0"/>
              <a:t> percent of providers nationally participate in the Delta Dental Premier® network</a:t>
            </a:r>
          </a:p>
          <a:p>
            <a:pPr lvl="1"/>
            <a:r>
              <a:rPr lang="en-US" sz="1800" dirty="0"/>
              <a:t>57 percent of providers nationally participate in the Delta Dental PPO network</a:t>
            </a:r>
          </a:p>
          <a:p>
            <a:pPr lvl="1"/>
            <a:endParaRPr lang="en-US" dirty="0"/>
          </a:p>
          <a:p>
            <a:r>
              <a:rPr lang="en-US" dirty="0"/>
              <a:t>Current member network access in Minnesota  Dec 2023 Penetration report</a:t>
            </a:r>
          </a:p>
          <a:p>
            <a:pPr lvl="1"/>
            <a:r>
              <a:rPr lang="en-US" sz="1800" dirty="0"/>
              <a:t>85 percent of providers are Delta Dental Premier®</a:t>
            </a:r>
          </a:p>
          <a:p>
            <a:pPr lvl="1"/>
            <a:r>
              <a:rPr lang="en-US" sz="1800" dirty="0"/>
              <a:t>55 percent of providers are Delta Dental PPO</a:t>
            </a:r>
            <a:r>
              <a:rPr lang="en-US" sz="1800" dirty="0">
                <a:latin typeface="Calibri" panose="020F0502020204030204" pitchFamily="34" charset="0"/>
                <a:cs typeface="Calibri" panose="020F0502020204030204" pitchFamily="34" charset="0"/>
              </a:rPr>
              <a:t>™</a:t>
            </a:r>
            <a:r>
              <a:rPr lang="en-US" sz="1800" dirty="0"/>
              <a:t> </a:t>
            </a:r>
          </a:p>
          <a:p>
            <a:pPr lvl="1"/>
            <a:endParaRPr lang="en-US" sz="1800" dirty="0"/>
          </a:p>
          <a:p>
            <a:r>
              <a:rPr lang="en-US" dirty="0"/>
              <a:t>Current member network access in North Dakota Dec 2023 Penetration report</a:t>
            </a:r>
          </a:p>
          <a:p>
            <a:pPr lvl="1"/>
            <a:r>
              <a:rPr lang="en-US" sz="1800" dirty="0"/>
              <a:t>60 percent of providers are Delta Dental Premier®</a:t>
            </a:r>
          </a:p>
          <a:p>
            <a:pPr lvl="1"/>
            <a:r>
              <a:rPr lang="en-US" sz="1800" dirty="0"/>
              <a:t>22 percent of providers are Delta Dental PPO</a:t>
            </a:r>
            <a:r>
              <a:rPr lang="en-US" sz="1800" dirty="0">
                <a:latin typeface="Calibri" panose="020F0502020204030204" pitchFamily="34" charset="0"/>
                <a:cs typeface="Calibri" panose="020F0502020204030204" pitchFamily="34" charset="0"/>
              </a:rPr>
              <a:t>™</a:t>
            </a:r>
            <a:r>
              <a:rPr lang="en-US" sz="1800" dirty="0"/>
              <a:t> </a:t>
            </a:r>
          </a:p>
          <a:p>
            <a:pPr lvl="1"/>
            <a:endParaRPr lang="en-US" sz="1800" dirty="0"/>
          </a:p>
          <a:p>
            <a:endParaRPr lang="en-US" dirty="0"/>
          </a:p>
        </p:txBody>
      </p:sp>
      <p:sp>
        <p:nvSpPr>
          <p:cNvPr id="4" name="Slide Number Placeholder 3">
            <a:extLst>
              <a:ext uri="{FF2B5EF4-FFF2-40B4-BE49-F238E27FC236}">
                <a16:creationId xmlns:a16="http://schemas.microsoft.com/office/drawing/2014/main" id="{0543717A-B7B1-1AC8-D15F-6E998DA0FEDA}"/>
              </a:ext>
            </a:extLst>
          </p:cNvPr>
          <p:cNvSpPr>
            <a:spLocks noGrp="1"/>
          </p:cNvSpPr>
          <p:nvPr>
            <p:ph type="sldNum" sz="quarter" idx="5"/>
          </p:nvPr>
        </p:nvSpPr>
        <p:spPr/>
        <p:txBody>
          <a:bodyPr/>
          <a:lstStyle/>
          <a:p>
            <a:fld id="{2A2552B0-C013-0640-B23A-2D57AA8B1890}" type="slidenum">
              <a:rPr lang="en-US" smtClean="0"/>
              <a:t>7</a:t>
            </a:fld>
            <a:endParaRPr lang="en-US"/>
          </a:p>
        </p:txBody>
      </p:sp>
    </p:spTree>
    <p:extLst>
      <p:ext uri="{BB962C8B-B14F-4D97-AF65-F5344CB8AC3E}">
        <p14:creationId xmlns:p14="http://schemas.microsoft.com/office/powerpoint/2010/main" val="323713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2459">
              <a:defRPr/>
            </a:pPr>
            <a:endParaRPr lang="en-US" baseline="0" dirty="0"/>
          </a:p>
        </p:txBody>
      </p:sp>
      <p:sp>
        <p:nvSpPr>
          <p:cNvPr id="4" name="Slide Number Placeholder 3"/>
          <p:cNvSpPr>
            <a:spLocks noGrp="1"/>
          </p:cNvSpPr>
          <p:nvPr>
            <p:ph type="sldNum" sz="quarter" idx="10"/>
          </p:nvPr>
        </p:nvSpPr>
        <p:spPr/>
        <p:txBody>
          <a:bodyPr/>
          <a:lstStyle/>
          <a:p>
            <a:fld id="{2A2552B0-C013-0640-B23A-2D57AA8B1890}" type="slidenum">
              <a:rPr lang="en-US" smtClean="0"/>
              <a:t>8</a:t>
            </a:fld>
            <a:endParaRPr lang="en-US" dirty="0"/>
          </a:p>
        </p:txBody>
      </p:sp>
    </p:spTree>
    <p:extLst>
      <p:ext uri="{BB962C8B-B14F-4D97-AF65-F5344CB8AC3E}">
        <p14:creationId xmlns:p14="http://schemas.microsoft.com/office/powerpoint/2010/main" val="158347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Talking point: You can add to wallet in your iPhone</a:t>
            </a:r>
          </a:p>
        </p:txBody>
      </p:sp>
      <p:sp>
        <p:nvSpPr>
          <p:cNvPr id="4" name="Slide Number Placeholder 3"/>
          <p:cNvSpPr>
            <a:spLocks noGrp="1"/>
          </p:cNvSpPr>
          <p:nvPr>
            <p:ph type="sldNum" sz="quarter" idx="5"/>
          </p:nvPr>
        </p:nvSpPr>
        <p:spPr/>
        <p:txBody>
          <a:bodyPr/>
          <a:lstStyle/>
          <a:p>
            <a:fld id="{2A2552B0-C013-0640-B23A-2D57AA8B1890}" type="slidenum">
              <a:rPr lang="en-US" smtClean="0"/>
              <a:t>9</a:t>
            </a:fld>
            <a:endParaRPr lang="en-US"/>
          </a:p>
        </p:txBody>
      </p:sp>
    </p:spTree>
    <p:extLst>
      <p:ext uri="{BB962C8B-B14F-4D97-AF65-F5344CB8AC3E}">
        <p14:creationId xmlns:p14="http://schemas.microsoft.com/office/powerpoint/2010/main" val="3097500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1573293"/>
            <a:ext cx="2019648" cy="521199"/>
          </a:xfrm>
          <a:prstGeom prst="rect">
            <a:avLst/>
          </a:prstGeom>
          <a:effectLst>
            <a:outerShdw blurRad="26855" dist="39359" dir="5400000" algn="ctr" rotWithShape="0">
              <a:srgbClr val="000000">
                <a:alpha val="11882"/>
              </a:srgbClr>
            </a:outerShdw>
          </a:effectLst>
        </p:spPr>
      </p:pic>
      <p:sp>
        <p:nvSpPr>
          <p:cNvPr id="3" name="Subtitle 2">
            <a:extLst>
              <a:ext uri="{FF2B5EF4-FFF2-40B4-BE49-F238E27FC236}">
                <a16:creationId xmlns:a16="http://schemas.microsoft.com/office/drawing/2014/main" id="{50C32665-D13A-FF85-384E-81D5BF6CFCCF}"/>
              </a:ext>
            </a:extLst>
          </p:cNvPr>
          <p:cNvSpPr>
            <a:spLocks noGrp="1"/>
          </p:cNvSpPr>
          <p:nvPr>
            <p:ph type="subTitle" idx="1" hasCustomPrompt="1"/>
          </p:nvPr>
        </p:nvSpPr>
        <p:spPr>
          <a:xfrm>
            <a:off x="430822" y="3728239"/>
            <a:ext cx="4598378" cy="303070"/>
          </a:xfrm>
          <a:effectLst>
            <a:outerShdw blurRad="91854" dist="50800" dir="5400000" algn="ctr" rotWithShape="0">
              <a:srgbClr val="000000">
                <a:alpha val="20000"/>
              </a:srgbClr>
            </a:outerShdw>
          </a:effectLst>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Here</a:t>
            </a:r>
          </a:p>
        </p:txBody>
      </p:sp>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2694056"/>
            <a:ext cx="4840892" cy="756801"/>
          </a:xfrm>
          <a:effectLst>
            <a:outerShdw blurRad="91854" dist="50800" dir="5400000" algn="ctr" rotWithShape="0">
              <a:srgbClr val="000000">
                <a:alpha val="18048"/>
              </a:srgbClr>
            </a:outerShdw>
          </a:effectLst>
        </p:spPr>
        <p:txBody>
          <a:bodyPr anchor="b">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Title</a:t>
            </a:r>
          </a:p>
        </p:txBody>
      </p:sp>
      <p:cxnSp>
        <p:nvCxnSpPr>
          <p:cNvPr id="21" name="Straight Connector 20">
            <a:extLst>
              <a:ext uri="{FF2B5EF4-FFF2-40B4-BE49-F238E27FC236}">
                <a16:creationId xmlns:a16="http://schemas.microsoft.com/office/drawing/2014/main" id="{E496BA38-2456-E9A7-1658-09E1DFE8598C}"/>
              </a:ext>
            </a:extLst>
          </p:cNvPr>
          <p:cNvCxnSpPr/>
          <p:nvPr userDrawn="1"/>
        </p:nvCxnSpPr>
        <p:spPr>
          <a:xfrm>
            <a:off x="430822" y="3530379"/>
            <a:ext cx="48408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DC84263B-7A5C-C77A-9E45-5E0AE577D10C}"/>
              </a:ext>
            </a:extLst>
          </p:cNvPr>
          <p:cNvSpPr>
            <a:spLocks noGrp="1"/>
          </p:cNvSpPr>
          <p:nvPr>
            <p:ph type="body" sz="quarter" idx="10" hasCustomPrompt="1"/>
          </p:nvPr>
        </p:nvSpPr>
        <p:spPr>
          <a:xfrm>
            <a:off x="430822" y="4035174"/>
            <a:ext cx="4598378" cy="390538"/>
          </a:xfrm>
          <a:effectLst>
            <a:outerShdw blurRad="88900" dist="50800" dir="5400000" algn="ctr" rotWithShape="0">
              <a:srgbClr val="000000">
                <a:alpha val="20000"/>
              </a:srgbClr>
            </a:outerShdw>
          </a:effectLst>
        </p:spPr>
        <p:txBody>
          <a:bodyPr/>
          <a:lstStyle>
            <a:lvl1pPr marL="0" indent="0">
              <a:buNone/>
              <a:defRPr sz="1600" b="1"/>
            </a:lvl1pPr>
          </a:lstStyle>
          <a:p>
            <a:pPr lvl="0"/>
            <a:r>
              <a:rPr lang="en-US" dirty="0"/>
              <a:t>Date</a:t>
            </a:r>
          </a:p>
        </p:txBody>
      </p:sp>
      <p:sp>
        <p:nvSpPr>
          <p:cNvPr id="26" name="Text Placeholder 25">
            <a:extLst>
              <a:ext uri="{FF2B5EF4-FFF2-40B4-BE49-F238E27FC236}">
                <a16:creationId xmlns:a16="http://schemas.microsoft.com/office/drawing/2014/main" id="{8920A447-2A43-F537-C24D-BE0416494523}"/>
              </a:ext>
            </a:extLst>
          </p:cNvPr>
          <p:cNvSpPr>
            <a:spLocks noGrp="1"/>
          </p:cNvSpPr>
          <p:nvPr>
            <p:ph type="body" sz="quarter" idx="11" hasCustomPrompt="1"/>
          </p:nvPr>
        </p:nvSpPr>
        <p:spPr>
          <a:xfrm>
            <a:off x="430213" y="2223996"/>
            <a:ext cx="4062412" cy="390538"/>
          </a:xfrm>
          <a:effectLst>
            <a:outerShdw blurRad="50800" dist="50800" dir="5400000" algn="ctr" rotWithShape="0">
              <a:srgbClr val="000000">
                <a:alpha val="20000"/>
              </a:srgbClr>
            </a:outerShdw>
          </a:effectLst>
        </p:spPr>
        <p:txBody>
          <a:bodyPr/>
          <a:lstStyle>
            <a:lvl1pPr marL="0" indent="0">
              <a:buNone/>
              <a:defRPr b="1"/>
            </a:lvl1pPr>
          </a:lstStyle>
          <a:p>
            <a:pPr lvl="0"/>
            <a:r>
              <a:rPr lang="en-US" dirty="0"/>
              <a:t>Client Name</a:t>
            </a:r>
          </a:p>
        </p:txBody>
      </p:sp>
      <p:pic>
        <p:nvPicPr>
          <p:cNvPr id="4" name="Picture 3">
            <a:extLst>
              <a:ext uri="{FF2B5EF4-FFF2-40B4-BE49-F238E27FC236}">
                <a16:creationId xmlns:a16="http://schemas.microsoft.com/office/drawing/2014/main" id="{38C81F0F-A187-4F1E-C65F-6AEAA8B24F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7191"/>
          <a:stretch/>
        </p:blipFill>
        <p:spPr>
          <a:xfrm>
            <a:off x="3866453" y="0"/>
            <a:ext cx="5277547" cy="5143500"/>
          </a:xfrm>
          <a:prstGeom prst="rect">
            <a:avLst/>
          </a:prstGeom>
          <a:effectLst/>
        </p:spPr>
      </p:pic>
    </p:spTree>
    <p:extLst>
      <p:ext uri="{BB962C8B-B14F-4D97-AF65-F5344CB8AC3E}">
        <p14:creationId xmlns:p14="http://schemas.microsoft.com/office/powerpoint/2010/main" val="24755211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979" y="3955280"/>
            <a:ext cx="3340028" cy="861942"/>
          </a:xfrm>
          <a:prstGeom prst="rect">
            <a:avLst/>
          </a:prstGeom>
          <a:effectLst>
            <a:outerShdw blurRad="26855" dist="39359" dir="5400000" algn="ctr" rotWithShape="0">
              <a:srgbClr val="000000">
                <a:alpha val="11882"/>
              </a:srgbClr>
            </a:outerShdw>
          </a:effectLst>
        </p:spPr>
      </p:pic>
      <p:pic>
        <p:nvPicPr>
          <p:cNvPr id="16" name="Picture 15">
            <a:extLst>
              <a:ext uri="{FF2B5EF4-FFF2-40B4-BE49-F238E27FC236}">
                <a16:creationId xmlns:a16="http://schemas.microsoft.com/office/drawing/2014/main" id="{D399BBEB-2E8B-2480-D2B9-41084DD92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00588" y="0"/>
            <a:ext cx="4443412" cy="5143500"/>
          </a:xfrm>
          <a:prstGeom prst="rect">
            <a:avLst/>
          </a:prstGeom>
          <a:effectLst/>
        </p:spPr>
      </p:pic>
      <p:sp>
        <p:nvSpPr>
          <p:cNvPr id="3" name="Content Placeholder 2">
            <a:extLst>
              <a:ext uri="{FF2B5EF4-FFF2-40B4-BE49-F238E27FC236}">
                <a16:creationId xmlns:a16="http://schemas.microsoft.com/office/drawing/2014/main" id="{142B7C86-FF1A-D61F-4C67-9BFA3628780C}"/>
              </a:ext>
            </a:extLst>
          </p:cNvPr>
          <p:cNvSpPr txBox="1">
            <a:spLocks/>
          </p:cNvSpPr>
          <p:nvPr userDrawn="1"/>
        </p:nvSpPr>
        <p:spPr>
          <a:xfrm>
            <a:off x="429307" y="568358"/>
            <a:ext cx="4804845" cy="33944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l">
              <a:buFont typeface="Arial"/>
              <a:buNone/>
            </a:pPr>
            <a:r>
              <a:rPr lang="en-US" sz="6000" b="1" dirty="0">
                <a:solidFill>
                  <a:schemeClr val="tx1"/>
                </a:solidFill>
              </a:rPr>
              <a:t>Thank you!</a:t>
            </a:r>
          </a:p>
          <a:p>
            <a:pPr marL="0" indent="0" algn="l">
              <a:buFont typeface="Arial"/>
              <a:buNone/>
            </a:pPr>
            <a:endParaRPr lang="en-US" sz="2000" dirty="0">
              <a:solidFill>
                <a:schemeClr val="tx1"/>
              </a:solidFill>
            </a:endParaRPr>
          </a:p>
          <a:p>
            <a:pPr marL="0" indent="0" algn="l">
              <a:buFont typeface="Arial"/>
              <a:buNone/>
            </a:pPr>
            <a:r>
              <a:rPr lang="en-US" sz="1800" dirty="0">
                <a:solidFill>
                  <a:schemeClr val="tx1"/>
                </a:solidFill>
              </a:rPr>
              <a:t>Thank you for choosing Delta Dental of Minnesota as your partner in maintaining good oral health. We appreciate your ongoing business and we look forward to continuing our commitment to excellent service and quality dental benefits for you.</a:t>
            </a:r>
          </a:p>
        </p:txBody>
      </p:sp>
    </p:spTree>
    <p:extLst>
      <p:ext uri="{BB962C8B-B14F-4D97-AF65-F5344CB8AC3E}">
        <p14:creationId xmlns:p14="http://schemas.microsoft.com/office/powerpoint/2010/main" val="16812875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2793042"/>
            <a:ext cx="2019648" cy="521199"/>
          </a:xfrm>
          <a:prstGeom prst="rect">
            <a:avLst/>
          </a:prstGeom>
          <a:effectLst>
            <a:outerShdw blurRad="26855" dist="39359" dir="5400000" algn="ctr" rotWithShape="0">
              <a:srgbClr val="000000">
                <a:alpha val="11882"/>
              </a:srgbClr>
            </a:outerShdw>
          </a:effectLst>
        </p:spPr>
      </p:pic>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3314241"/>
            <a:ext cx="4840892" cy="1673395"/>
          </a:xfrm>
          <a:effectLst>
            <a:outerShdw blurRad="91854" dist="50800" dir="5400000" algn="ctr" rotWithShape="0">
              <a:srgbClr val="000000">
                <a:alpha val="18048"/>
              </a:srgbClr>
            </a:outerShdw>
          </a:effectLst>
        </p:spPr>
        <p:txBody>
          <a:bodyPr anchor="t">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Section Title</a:t>
            </a:r>
          </a:p>
        </p:txBody>
      </p:sp>
      <p:pic>
        <p:nvPicPr>
          <p:cNvPr id="16" name="Picture 15">
            <a:extLst>
              <a:ext uri="{FF2B5EF4-FFF2-40B4-BE49-F238E27FC236}">
                <a16:creationId xmlns:a16="http://schemas.microsoft.com/office/drawing/2014/main" id="{D399BBEB-2E8B-2480-D2B9-41084DD92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457575" y="0"/>
            <a:ext cx="5686425" cy="5143500"/>
          </a:xfrm>
          <a:prstGeom prst="rect">
            <a:avLst/>
          </a:prstGeom>
          <a:effectLst/>
        </p:spPr>
      </p:pic>
    </p:spTree>
    <p:extLst>
      <p:ext uri="{BB962C8B-B14F-4D97-AF65-F5344CB8AC3E}">
        <p14:creationId xmlns:p14="http://schemas.microsoft.com/office/powerpoint/2010/main" val="8577076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2793042"/>
            <a:ext cx="2019648" cy="521199"/>
          </a:xfrm>
          <a:prstGeom prst="rect">
            <a:avLst/>
          </a:prstGeom>
          <a:effectLst>
            <a:outerShdw blurRad="26855" dist="39359" dir="5400000" algn="ctr" rotWithShape="0">
              <a:srgbClr val="000000">
                <a:alpha val="11882"/>
              </a:srgbClr>
            </a:outerShdw>
          </a:effectLst>
        </p:spPr>
      </p:pic>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3314241"/>
            <a:ext cx="4840892" cy="1673395"/>
          </a:xfrm>
          <a:effectLst>
            <a:outerShdw blurRad="91854" dist="50800" dir="5400000" algn="ctr" rotWithShape="0">
              <a:srgbClr val="000000">
                <a:alpha val="18048"/>
              </a:srgbClr>
            </a:outerShdw>
          </a:effectLst>
        </p:spPr>
        <p:txBody>
          <a:bodyPr anchor="t">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Section Title</a:t>
            </a:r>
          </a:p>
        </p:txBody>
      </p:sp>
      <p:pic>
        <p:nvPicPr>
          <p:cNvPr id="16" name="Picture 15">
            <a:extLst>
              <a:ext uri="{FF2B5EF4-FFF2-40B4-BE49-F238E27FC236}">
                <a16:creationId xmlns:a16="http://schemas.microsoft.com/office/drawing/2014/main" id="{D399BBEB-2E8B-2480-D2B9-41084DD92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458146" y="0"/>
            <a:ext cx="5685282" cy="5143500"/>
          </a:xfrm>
          <a:prstGeom prst="rect">
            <a:avLst/>
          </a:prstGeom>
          <a:effectLst/>
        </p:spPr>
      </p:pic>
    </p:spTree>
    <p:extLst>
      <p:ext uri="{BB962C8B-B14F-4D97-AF65-F5344CB8AC3E}">
        <p14:creationId xmlns:p14="http://schemas.microsoft.com/office/powerpoint/2010/main" val="25823635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2793042"/>
            <a:ext cx="2019648" cy="521199"/>
          </a:xfrm>
          <a:prstGeom prst="rect">
            <a:avLst/>
          </a:prstGeom>
          <a:effectLst>
            <a:outerShdw blurRad="26855" dist="39359" dir="5400000" algn="ctr" rotWithShape="0">
              <a:srgbClr val="000000">
                <a:alpha val="11882"/>
              </a:srgbClr>
            </a:outerShdw>
          </a:effectLst>
        </p:spPr>
      </p:pic>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3314241"/>
            <a:ext cx="4840892" cy="1673395"/>
          </a:xfrm>
          <a:effectLst>
            <a:outerShdw blurRad="91854" dist="50800" dir="5400000" algn="ctr" rotWithShape="0">
              <a:srgbClr val="000000">
                <a:alpha val="18048"/>
              </a:srgbClr>
            </a:outerShdw>
          </a:effectLst>
        </p:spPr>
        <p:txBody>
          <a:bodyPr anchor="t">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Section Title</a:t>
            </a:r>
          </a:p>
        </p:txBody>
      </p:sp>
      <p:pic>
        <p:nvPicPr>
          <p:cNvPr id="16" name="Picture 15">
            <a:extLst>
              <a:ext uri="{FF2B5EF4-FFF2-40B4-BE49-F238E27FC236}">
                <a16:creationId xmlns:a16="http://schemas.microsoft.com/office/drawing/2014/main" id="{D399BBEB-2E8B-2480-D2B9-41084DD92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458146" y="0"/>
            <a:ext cx="5685282" cy="5143500"/>
          </a:xfrm>
          <a:prstGeom prst="rect">
            <a:avLst/>
          </a:prstGeom>
          <a:effectLst/>
        </p:spPr>
      </p:pic>
    </p:spTree>
    <p:extLst>
      <p:ext uri="{BB962C8B-B14F-4D97-AF65-F5344CB8AC3E}">
        <p14:creationId xmlns:p14="http://schemas.microsoft.com/office/powerpoint/2010/main" val="122743066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2793042"/>
            <a:ext cx="2019648" cy="521199"/>
          </a:xfrm>
          <a:prstGeom prst="rect">
            <a:avLst/>
          </a:prstGeom>
          <a:effectLst>
            <a:outerShdw blurRad="26855" dist="39359" dir="5400000" algn="ctr" rotWithShape="0">
              <a:srgbClr val="000000">
                <a:alpha val="11882"/>
              </a:srgbClr>
            </a:outerShdw>
          </a:effectLst>
        </p:spPr>
      </p:pic>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3314241"/>
            <a:ext cx="4840892" cy="1673395"/>
          </a:xfrm>
          <a:effectLst>
            <a:outerShdw blurRad="91854" dist="50800" dir="5400000" algn="ctr" rotWithShape="0">
              <a:srgbClr val="000000">
                <a:alpha val="18048"/>
              </a:srgbClr>
            </a:outerShdw>
          </a:effectLst>
        </p:spPr>
        <p:txBody>
          <a:bodyPr anchor="t">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Section Title</a:t>
            </a:r>
          </a:p>
        </p:txBody>
      </p:sp>
    </p:spTree>
    <p:extLst>
      <p:ext uri="{BB962C8B-B14F-4D97-AF65-F5344CB8AC3E}">
        <p14:creationId xmlns:p14="http://schemas.microsoft.com/office/powerpoint/2010/main" val="323545530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8167519" cy="641417"/>
          </a:xfrm>
        </p:spPr>
        <p:txBody>
          <a:bodyPr anchor="t">
            <a:noAutofit/>
          </a:bodyPr>
          <a:lstStyle>
            <a:lvl1pPr algn="l">
              <a:defRPr sz="2800" b="1" i="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52912" y="982491"/>
            <a:ext cx="8167519"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rgbClr val="2DB035"/>
                </a:solidFill>
              </a:defRPr>
            </a:lvl1pPr>
          </a:lstStyle>
          <a:p>
            <a:endParaRPr lang="en-US" dirty="0"/>
          </a:p>
        </p:txBody>
      </p:sp>
      <p:sp>
        <p:nvSpPr>
          <p:cNvPr id="9"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rgbClr val="2DB035"/>
                </a:solidFill>
              </a:defRPr>
            </a:lvl1pPr>
          </a:lstStyle>
          <a:p>
            <a:fld id="{B87BD71D-69BE-4AC5-8E30-1F73335219F4}" type="slidenum">
              <a:rPr lang="en-US" smtClean="0"/>
              <a:pPr/>
              <a:t>‹#›</a:t>
            </a:fld>
            <a:endParaRPr lang="en-US" dirty="0"/>
          </a:p>
        </p:txBody>
      </p:sp>
      <p:pic>
        <p:nvPicPr>
          <p:cNvPr id="5" name="Picture 4">
            <a:extLst>
              <a:ext uri="{FF2B5EF4-FFF2-40B4-BE49-F238E27FC236}">
                <a16:creationId xmlns:a16="http://schemas.microsoft.com/office/drawing/2014/main" id="{DFF31611-2FA3-1105-20D0-B4981EF7D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40" y="-96337"/>
            <a:ext cx="1281197" cy="445294"/>
          </a:xfrm>
          <a:prstGeom prst="rect">
            <a:avLst/>
          </a:prstGeom>
        </p:spPr>
      </p:pic>
    </p:spTree>
    <p:extLst>
      <p:ext uri="{BB962C8B-B14F-4D97-AF65-F5344CB8AC3E}">
        <p14:creationId xmlns:p14="http://schemas.microsoft.com/office/powerpoint/2010/main" val="362075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4_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6728333" cy="641417"/>
          </a:xfrm>
        </p:spPr>
        <p:txBody>
          <a:bodyPr anchor="t">
            <a:noAutofit/>
          </a:bodyPr>
          <a:lstStyle>
            <a:lvl1pPr algn="l">
              <a:defRPr sz="2800" b="1" i="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52912" y="982491"/>
            <a:ext cx="8167519"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rgbClr val="2DB035"/>
                </a:solidFill>
              </a:defRPr>
            </a:lvl1pPr>
          </a:lstStyle>
          <a:p>
            <a:endParaRPr lang="en-US" dirty="0"/>
          </a:p>
        </p:txBody>
      </p:sp>
      <p:sp>
        <p:nvSpPr>
          <p:cNvPr id="9"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rgbClr val="2DB035"/>
                </a:solidFill>
              </a:defRPr>
            </a:lvl1pPr>
          </a:lstStyle>
          <a:p>
            <a:fld id="{B87BD71D-69BE-4AC5-8E30-1F73335219F4}" type="slidenum">
              <a:rPr lang="en-US" smtClean="0"/>
              <a:pPr/>
              <a:t>‹#›</a:t>
            </a:fld>
            <a:endParaRPr lang="en-US" dirty="0"/>
          </a:p>
        </p:txBody>
      </p:sp>
      <p:pic>
        <p:nvPicPr>
          <p:cNvPr id="5" name="Picture 4">
            <a:extLst>
              <a:ext uri="{FF2B5EF4-FFF2-40B4-BE49-F238E27FC236}">
                <a16:creationId xmlns:a16="http://schemas.microsoft.com/office/drawing/2014/main" id="{DFF31611-2FA3-1105-20D0-B4981EF7D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40" y="-104220"/>
            <a:ext cx="1281197" cy="445294"/>
          </a:xfrm>
          <a:prstGeom prst="rect">
            <a:avLst/>
          </a:prstGeom>
        </p:spPr>
      </p:pic>
      <p:pic>
        <p:nvPicPr>
          <p:cNvPr id="10" name="Picture 9">
            <a:extLst>
              <a:ext uri="{FF2B5EF4-FFF2-40B4-BE49-F238E27FC236}">
                <a16:creationId xmlns:a16="http://schemas.microsoft.com/office/drawing/2014/main" id="{242B1F9C-3DE5-08B9-52EB-DEE1C48A5D3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6013" y="0"/>
            <a:ext cx="2947987" cy="5143499"/>
          </a:xfrm>
          <a:prstGeom prst="rect">
            <a:avLst/>
          </a:prstGeom>
        </p:spPr>
      </p:pic>
    </p:spTree>
    <p:extLst>
      <p:ext uri="{BB962C8B-B14F-4D97-AF65-F5344CB8AC3E}">
        <p14:creationId xmlns:p14="http://schemas.microsoft.com/office/powerpoint/2010/main" val="2959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5_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6728333" cy="641417"/>
          </a:xfrm>
        </p:spPr>
        <p:txBody>
          <a:bodyPr anchor="t">
            <a:noAutofit/>
          </a:bodyPr>
          <a:lstStyle>
            <a:lvl1pPr algn="l">
              <a:defRPr sz="2800" b="1" i="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52912" y="982491"/>
            <a:ext cx="8167519"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rgbClr val="2DB035"/>
                </a:solidFill>
              </a:defRPr>
            </a:lvl1pPr>
          </a:lstStyle>
          <a:p>
            <a:endParaRPr lang="en-US" dirty="0"/>
          </a:p>
        </p:txBody>
      </p:sp>
      <p:sp>
        <p:nvSpPr>
          <p:cNvPr id="9"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rgbClr val="2DB035"/>
                </a:solidFill>
              </a:defRPr>
            </a:lvl1pPr>
          </a:lstStyle>
          <a:p>
            <a:fld id="{B87BD71D-69BE-4AC5-8E30-1F73335219F4}" type="slidenum">
              <a:rPr lang="en-US" smtClean="0"/>
              <a:pPr/>
              <a:t>‹#›</a:t>
            </a:fld>
            <a:endParaRPr lang="en-US" dirty="0"/>
          </a:p>
        </p:txBody>
      </p:sp>
      <p:pic>
        <p:nvPicPr>
          <p:cNvPr id="5" name="Picture 4">
            <a:extLst>
              <a:ext uri="{FF2B5EF4-FFF2-40B4-BE49-F238E27FC236}">
                <a16:creationId xmlns:a16="http://schemas.microsoft.com/office/drawing/2014/main" id="{DFF31611-2FA3-1105-20D0-B4981EF7D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40" y="-104220"/>
            <a:ext cx="1281197" cy="445294"/>
          </a:xfrm>
          <a:prstGeom prst="rect">
            <a:avLst/>
          </a:prstGeom>
        </p:spPr>
      </p:pic>
      <p:pic>
        <p:nvPicPr>
          <p:cNvPr id="10" name="Picture 9">
            <a:extLst>
              <a:ext uri="{FF2B5EF4-FFF2-40B4-BE49-F238E27FC236}">
                <a16:creationId xmlns:a16="http://schemas.microsoft.com/office/drawing/2014/main" id="{242B1F9C-3DE5-08B9-52EB-DEE1C48A5D3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6013" y="0"/>
            <a:ext cx="2947986" cy="5143499"/>
          </a:xfrm>
          <a:prstGeom prst="rect">
            <a:avLst/>
          </a:prstGeom>
        </p:spPr>
      </p:pic>
    </p:spTree>
    <p:extLst>
      <p:ext uri="{BB962C8B-B14F-4D97-AF65-F5344CB8AC3E}">
        <p14:creationId xmlns:p14="http://schemas.microsoft.com/office/powerpoint/2010/main" val="153799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6_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6728333" cy="641417"/>
          </a:xfrm>
        </p:spPr>
        <p:txBody>
          <a:bodyPr anchor="t">
            <a:noAutofit/>
          </a:bodyPr>
          <a:lstStyle>
            <a:lvl1pPr algn="l">
              <a:defRPr sz="2800" b="1" i="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52912" y="982491"/>
            <a:ext cx="8167519"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rgbClr val="2DB035"/>
                </a:solidFill>
              </a:defRPr>
            </a:lvl1pPr>
          </a:lstStyle>
          <a:p>
            <a:endParaRPr lang="en-US" dirty="0"/>
          </a:p>
        </p:txBody>
      </p:sp>
      <p:sp>
        <p:nvSpPr>
          <p:cNvPr id="9"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rgbClr val="2DB035"/>
                </a:solidFill>
              </a:defRPr>
            </a:lvl1pPr>
          </a:lstStyle>
          <a:p>
            <a:fld id="{B87BD71D-69BE-4AC5-8E30-1F73335219F4}" type="slidenum">
              <a:rPr lang="en-US" smtClean="0"/>
              <a:pPr/>
              <a:t>‹#›</a:t>
            </a:fld>
            <a:endParaRPr lang="en-US" dirty="0"/>
          </a:p>
        </p:txBody>
      </p:sp>
      <p:pic>
        <p:nvPicPr>
          <p:cNvPr id="5" name="Picture 4">
            <a:extLst>
              <a:ext uri="{FF2B5EF4-FFF2-40B4-BE49-F238E27FC236}">
                <a16:creationId xmlns:a16="http://schemas.microsoft.com/office/drawing/2014/main" id="{DFF31611-2FA3-1105-20D0-B4981EF7D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40" y="-104220"/>
            <a:ext cx="1281197" cy="445294"/>
          </a:xfrm>
          <a:prstGeom prst="rect">
            <a:avLst/>
          </a:prstGeom>
        </p:spPr>
      </p:pic>
      <p:pic>
        <p:nvPicPr>
          <p:cNvPr id="10" name="Picture 9">
            <a:extLst>
              <a:ext uri="{FF2B5EF4-FFF2-40B4-BE49-F238E27FC236}">
                <a16:creationId xmlns:a16="http://schemas.microsoft.com/office/drawing/2014/main" id="{242B1F9C-3DE5-08B9-52EB-DEE1C48A5D3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6013" y="1"/>
            <a:ext cx="2947986" cy="5143497"/>
          </a:xfrm>
          <a:prstGeom prst="rect">
            <a:avLst/>
          </a:prstGeom>
        </p:spPr>
      </p:pic>
    </p:spTree>
    <p:extLst>
      <p:ext uri="{BB962C8B-B14F-4D97-AF65-F5344CB8AC3E}">
        <p14:creationId xmlns:p14="http://schemas.microsoft.com/office/powerpoint/2010/main" val="121687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1" y="118427"/>
            <a:ext cx="8608987"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2919" y="1200151"/>
            <a:ext cx="8618707"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906287" y="4747807"/>
            <a:ext cx="2895600" cy="273844"/>
          </a:xfrm>
          <a:prstGeom prst="rect">
            <a:avLst/>
          </a:prstGeom>
        </p:spPr>
        <p:txBody>
          <a:bodyPr/>
          <a:lstStyle>
            <a:lvl1pPr algn="l">
              <a:defRPr sz="1000" b="1">
                <a:solidFill>
                  <a:schemeClr val="tx2"/>
                </a:solidFill>
              </a:defRPr>
            </a:lvl1pPr>
          </a:lstStyle>
          <a:p>
            <a:endParaRPr lang="en-US" dirty="0"/>
          </a:p>
        </p:txBody>
      </p:sp>
      <p:sp>
        <p:nvSpPr>
          <p:cNvPr id="8" name="Slide Number Placeholder 5"/>
          <p:cNvSpPr>
            <a:spLocks noGrp="1"/>
          </p:cNvSpPr>
          <p:nvPr>
            <p:ph type="sldNum" sz="quarter" idx="4"/>
          </p:nvPr>
        </p:nvSpPr>
        <p:spPr>
          <a:xfrm>
            <a:off x="259398" y="4747808"/>
            <a:ext cx="489625" cy="273844"/>
          </a:xfrm>
          <a:prstGeom prst="rect">
            <a:avLst/>
          </a:prstGeom>
        </p:spPr>
        <p:txBody>
          <a:bodyPr/>
          <a:lstStyle>
            <a:lvl1pPr algn="l">
              <a:defRPr sz="1000" b="1">
                <a:solidFill>
                  <a:schemeClr val="tx2"/>
                </a:solidFill>
              </a:defRPr>
            </a:lvl1pPr>
          </a:lstStyle>
          <a:p>
            <a:fld id="{B87BD71D-69BE-4AC5-8E30-1F73335219F4}" type="slidenum">
              <a:rPr lang="en-US" smtClean="0"/>
              <a:pPr/>
              <a:t>‹#›</a:t>
            </a:fld>
            <a:endParaRPr lang="en-US" dirty="0"/>
          </a:p>
        </p:txBody>
      </p:sp>
    </p:spTree>
    <p:extLst>
      <p:ext uri="{BB962C8B-B14F-4D97-AF65-F5344CB8AC3E}">
        <p14:creationId xmlns:p14="http://schemas.microsoft.com/office/powerpoint/2010/main" val="35641463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ftr="0" dt="0"/>
  <p:txStyles>
    <p:titleStyle>
      <a:lvl1pPr algn="l" defTabSz="914400" rtl="0" eaLnBrk="1" latinLnBrk="0" hangingPunct="1">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3_FCOeaYWP4"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youtu.be/u0f_7NYJ3oQ"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A-Dj0yVk8h0" TargetMode="External"/><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461A-2317-2B1B-5A27-2994F7CE17F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EC3A9AB-D274-1B29-8795-8AE4CA920668}"/>
              </a:ext>
            </a:extLst>
          </p:cNvPr>
          <p:cNvGrpSpPr/>
          <p:nvPr/>
        </p:nvGrpSpPr>
        <p:grpSpPr>
          <a:xfrm>
            <a:off x="0" y="0"/>
            <a:ext cx="4572000" cy="2578701"/>
            <a:chOff x="0" y="-6952"/>
            <a:chExt cx="4572000" cy="2578701"/>
          </a:xfrm>
        </p:grpSpPr>
        <p:sp>
          <p:nvSpPr>
            <p:cNvPr id="5" name="Rectangle 4">
              <a:extLst>
                <a:ext uri="{FF2B5EF4-FFF2-40B4-BE49-F238E27FC236}">
                  <a16:creationId xmlns:a16="http://schemas.microsoft.com/office/drawing/2014/main" id="{FEB2C6FA-EE78-4763-BC28-024A14DB6574}"/>
                </a:ext>
              </a:extLst>
            </p:cNvPr>
            <p:cNvSpPr/>
            <p:nvPr/>
          </p:nvSpPr>
          <p:spPr>
            <a:xfrm>
              <a:off x="0" y="209306"/>
              <a:ext cx="4572000" cy="2362443"/>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A9E2CC9-13A7-3E00-CAA1-B31EBD505B3C}"/>
                </a:ext>
              </a:extLst>
            </p:cNvPr>
            <p:cNvSpPr/>
            <p:nvPr/>
          </p:nvSpPr>
          <p:spPr>
            <a:xfrm>
              <a:off x="1022838" y="-6952"/>
              <a:ext cx="3549162" cy="243151"/>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B4840EA4-C3BE-C310-0862-755B7A559BBD}"/>
              </a:ext>
            </a:extLst>
          </p:cNvPr>
          <p:cNvSpPr/>
          <p:nvPr/>
        </p:nvSpPr>
        <p:spPr>
          <a:xfrm>
            <a:off x="4580792" y="2505808"/>
            <a:ext cx="4572000" cy="2642088"/>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474C8BD-CECD-1611-E422-EE5CFDB5A2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1" r="1531" b="16937"/>
          <a:stretch/>
        </p:blipFill>
        <p:spPr>
          <a:xfrm>
            <a:off x="4562475" y="0"/>
            <a:ext cx="4581525" cy="2573948"/>
          </a:xfrm>
          <a:prstGeom prst="rect">
            <a:avLst/>
          </a:prstGeom>
        </p:spPr>
      </p:pic>
      <p:pic>
        <p:nvPicPr>
          <p:cNvPr id="14" name="Picture 13">
            <a:extLst>
              <a:ext uri="{FF2B5EF4-FFF2-40B4-BE49-F238E27FC236}">
                <a16:creationId xmlns:a16="http://schemas.microsoft.com/office/drawing/2014/main" id="{780B2E0B-8495-E673-E305-3EB96E0141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5" t="9087" r="8640" b="16206"/>
          <a:stretch/>
        </p:blipFill>
        <p:spPr>
          <a:xfrm>
            <a:off x="0" y="2573948"/>
            <a:ext cx="4580792" cy="2576145"/>
          </a:xfrm>
          <a:prstGeom prst="rect">
            <a:avLst/>
          </a:prstGeom>
        </p:spPr>
      </p:pic>
      <p:pic>
        <p:nvPicPr>
          <p:cNvPr id="10" name="Content Placeholder 9">
            <a:extLst>
              <a:ext uri="{FF2B5EF4-FFF2-40B4-BE49-F238E27FC236}">
                <a16:creationId xmlns:a16="http://schemas.microsoft.com/office/drawing/2014/main" id="{8B702B9A-9534-8AC1-4FB7-16A275945E46}"/>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024134" y="2378914"/>
            <a:ext cx="2567462" cy="627602"/>
          </a:xfrm>
        </p:spPr>
      </p:pic>
      <p:sp>
        <p:nvSpPr>
          <p:cNvPr id="4" name="Slide Number Placeholder 3">
            <a:extLst>
              <a:ext uri="{FF2B5EF4-FFF2-40B4-BE49-F238E27FC236}">
                <a16:creationId xmlns:a16="http://schemas.microsoft.com/office/drawing/2014/main" id="{EC4D0F55-48E9-3852-E432-94D7F40C4C0B}"/>
              </a:ext>
            </a:extLst>
          </p:cNvPr>
          <p:cNvSpPr>
            <a:spLocks noGrp="1"/>
          </p:cNvSpPr>
          <p:nvPr>
            <p:ph type="sldNum" sz="quarter" idx="4"/>
          </p:nvPr>
        </p:nvSpPr>
        <p:spPr/>
        <p:txBody>
          <a:bodyPr/>
          <a:lstStyle/>
          <a:p>
            <a:fld id="{B87BD71D-69BE-4AC5-8E30-1F73335219F4}" type="slidenum">
              <a:rPr lang="en-US" smtClean="0"/>
              <a:pPr/>
              <a:t>1</a:t>
            </a:fld>
            <a:endParaRPr lang="en-US" dirty="0"/>
          </a:p>
        </p:txBody>
      </p:sp>
      <p:sp>
        <p:nvSpPr>
          <p:cNvPr id="15" name="TextBox 14">
            <a:extLst>
              <a:ext uri="{FF2B5EF4-FFF2-40B4-BE49-F238E27FC236}">
                <a16:creationId xmlns:a16="http://schemas.microsoft.com/office/drawing/2014/main" id="{443FB460-EE15-02C8-7BE7-74A945D143BA}"/>
              </a:ext>
            </a:extLst>
          </p:cNvPr>
          <p:cNvSpPr txBox="1"/>
          <p:nvPr/>
        </p:nvSpPr>
        <p:spPr>
          <a:xfrm>
            <a:off x="334108" y="666617"/>
            <a:ext cx="3719146" cy="646331"/>
          </a:xfrm>
          <a:prstGeom prst="rect">
            <a:avLst/>
          </a:prstGeom>
          <a:noFill/>
        </p:spPr>
        <p:txBody>
          <a:bodyPr wrap="square" rtlCol="0">
            <a:spAutoFit/>
          </a:bodyPr>
          <a:lstStyle/>
          <a:p>
            <a:r>
              <a:rPr lang="en-US" sz="3600" b="1" dirty="0">
                <a:solidFill>
                  <a:schemeClr val="bg1"/>
                </a:solidFill>
              </a:rPr>
              <a:t>Our mission</a:t>
            </a:r>
          </a:p>
        </p:txBody>
      </p:sp>
      <p:sp>
        <p:nvSpPr>
          <p:cNvPr id="17" name="TextBox 16">
            <a:extLst>
              <a:ext uri="{FF2B5EF4-FFF2-40B4-BE49-F238E27FC236}">
                <a16:creationId xmlns:a16="http://schemas.microsoft.com/office/drawing/2014/main" id="{422C3433-F823-2BD6-46B7-D9CC06D90F72}"/>
              </a:ext>
            </a:extLst>
          </p:cNvPr>
          <p:cNvSpPr txBox="1"/>
          <p:nvPr/>
        </p:nvSpPr>
        <p:spPr>
          <a:xfrm>
            <a:off x="4721469" y="3059723"/>
            <a:ext cx="3719146" cy="646331"/>
          </a:xfrm>
          <a:prstGeom prst="rect">
            <a:avLst/>
          </a:prstGeom>
          <a:noFill/>
        </p:spPr>
        <p:txBody>
          <a:bodyPr wrap="square" rtlCol="0">
            <a:spAutoFit/>
          </a:bodyPr>
          <a:lstStyle/>
          <a:p>
            <a:r>
              <a:rPr lang="en-US" sz="3600" b="1" dirty="0">
                <a:solidFill>
                  <a:schemeClr val="bg1"/>
                </a:solidFill>
              </a:rPr>
              <a:t>Our vision</a:t>
            </a:r>
          </a:p>
        </p:txBody>
      </p:sp>
      <p:sp>
        <p:nvSpPr>
          <p:cNvPr id="19" name="Rectangle 18">
            <a:extLst>
              <a:ext uri="{FF2B5EF4-FFF2-40B4-BE49-F238E27FC236}">
                <a16:creationId xmlns:a16="http://schemas.microsoft.com/office/drawing/2014/main" id="{C134B29E-C98A-C779-ECF1-E78B1F637AA4}"/>
              </a:ext>
            </a:extLst>
          </p:cNvPr>
          <p:cNvSpPr/>
          <p:nvPr/>
        </p:nvSpPr>
        <p:spPr>
          <a:xfrm>
            <a:off x="4764185" y="3658625"/>
            <a:ext cx="3922616" cy="1200329"/>
          </a:xfrm>
          <a:prstGeom prst="rect">
            <a:avLst/>
          </a:prstGeom>
          <a:noFill/>
          <a:ln>
            <a:noFill/>
            <a:prstDash val="lgDashDotDot"/>
          </a:ln>
        </p:spPr>
        <p:txBody>
          <a:bodyPr wrap="square">
            <a:spAutoFit/>
          </a:bodyPr>
          <a:lstStyle/>
          <a:p>
            <a:pPr defTabSz="914378"/>
            <a:r>
              <a:rPr lang="en-US" b="1" dirty="0">
                <a:solidFill>
                  <a:schemeClr val="bg1"/>
                </a:solidFill>
                <a:latin typeface="Calibri"/>
              </a:rPr>
              <a:t>Be a leader in customer-centric products and innovations for oral and overall health as well as a beacon of societal equity.</a:t>
            </a:r>
          </a:p>
        </p:txBody>
      </p:sp>
      <p:sp>
        <p:nvSpPr>
          <p:cNvPr id="20" name="Rectangle 19">
            <a:extLst>
              <a:ext uri="{FF2B5EF4-FFF2-40B4-BE49-F238E27FC236}">
                <a16:creationId xmlns:a16="http://schemas.microsoft.com/office/drawing/2014/main" id="{83EB4B7F-C2F8-FBD4-B793-50C792097477}"/>
              </a:ext>
            </a:extLst>
          </p:cNvPr>
          <p:cNvSpPr/>
          <p:nvPr/>
        </p:nvSpPr>
        <p:spPr>
          <a:xfrm>
            <a:off x="334108" y="1218001"/>
            <a:ext cx="3719146" cy="923330"/>
          </a:xfrm>
          <a:prstGeom prst="rect">
            <a:avLst/>
          </a:prstGeom>
          <a:noFill/>
          <a:ln>
            <a:noFill/>
            <a:prstDash val="lgDashDotDot"/>
          </a:ln>
        </p:spPr>
        <p:txBody>
          <a:bodyPr wrap="square">
            <a:spAutoFit/>
          </a:bodyPr>
          <a:lstStyle/>
          <a:p>
            <a:pPr defTabSz="914378"/>
            <a:r>
              <a:rPr lang="en-US" b="1" dirty="0">
                <a:solidFill>
                  <a:schemeClr val="bg1"/>
                </a:solidFill>
                <a:latin typeface="Calibri"/>
              </a:rPr>
              <a:t>Promote healthier lives.</a:t>
            </a:r>
          </a:p>
          <a:p>
            <a:pPr defTabSz="914378"/>
            <a:endParaRPr lang="en-US" b="1" dirty="0">
              <a:solidFill>
                <a:schemeClr val="bg1"/>
              </a:solidFill>
              <a:latin typeface="Calibri"/>
            </a:endParaRPr>
          </a:p>
          <a:p>
            <a:pPr defTabSz="914378"/>
            <a:endParaRPr lang="en-US" b="1" dirty="0">
              <a:solidFill>
                <a:schemeClr val="bg1"/>
              </a:solidFill>
              <a:latin typeface="Calibri"/>
            </a:endParaRPr>
          </a:p>
        </p:txBody>
      </p:sp>
    </p:spTree>
    <p:extLst>
      <p:ext uri="{BB962C8B-B14F-4D97-AF65-F5344CB8AC3E}">
        <p14:creationId xmlns:p14="http://schemas.microsoft.com/office/powerpoint/2010/main" val="20427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14228C-E551-901E-2F58-C99B832F8A76}"/>
              </a:ext>
            </a:extLst>
          </p:cNvPr>
          <p:cNvSpPr/>
          <p:nvPr/>
        </p:nvSpPr>
        <p:spPr>
          <a:xfrm>
            <a:off x="0" y="4617761"/>
            <a:ext cx="3129699" cy="52573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2"/>
            <a:extLst>
              <a:ext uri="{FF2B5EF4-FFF2-40B4-BE49-F238E27FC236}">
                <a16:creationId xmlns:a16="http://schemas.microsoft.com/office/drawing/2014/main" id="{308E8E21-4A42-A4B4-049D-246EF92CF01E}"/>
              </a:ext>
            </a:extLst>
          </p:cNvPr>
          <p:cNvSpPr txBox="1"/>
          <p:nvPr/>
        </p:nvSpPr>
        <p:spPr>
          <a:xfrm>
            <a:off x="1422943" y="4695964"/>
            <a:ext cx="1390380" cy="369332"/>
          </a:xfrm>
          <a:prstGeom prst="rect">
            <a:avLst/>
          </a:prstGeom>
          <a:noFill/>
        </p:spPr>
        <p:txBody>
          <a:bodyPr wrap="square" rtlCol="0">
            <a:spAutoFit/>
          </a:bodyPr>
          <a:lstStyle/>
          <a:p>
            <a:r>
              <a:rPr lang="en-US" b="1" dirty="0">
                <a:solidFill>
                  <a:srgbClr val="2DB035"/>
                </a:solidFill>
                <a:hlinkClick r:id="rId2">
                  <a:extLst>
                    <a:ext uri="{A12FA001-AC4F-418D-AE19-62706E023703}">
                      <ahyp:hlinkClr xmlns:ahyp="http://schemas.microsoft.com/office/drawing/2018/hyperlinkcolor" val="tx"/>
                    </a:ext>
                  </a:extLst>
                </a:hlinkClick>
              </a:rPr>
              <a:t>Learn More</a:t>
            </a:r>
            <a:endParaRPr lang="en-US" b="1" dirty="0">
              <a:solidFill>
                <a:srgbClr val="2DB035"/>
              </a:solidFill>
            </a:endParaRPr>
          </a:p>
        </p:txBody>
      </p:sp>
      <p:pic>
        <p:nvPicPr>
          <p:cNvPr id="10" name="Picture 9">
            <a:extLst>
              <a:ext uri="{FF2B5EF4-FFF2-40B4-BE49-F238E27FC236}">
                <a16:creationId xmlns:a16="http://schemas.microsoft.com/office/drawing/2014/main" id="{E68347CD-8CBF-7B99-E681-2B74C5B69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197" y="4769763"/>
            <a:ext cx="374253" cy="273844"/>
          </a:xfrm>
          <a:prstGeom prst="rect">
            <a:avLst/>
          </a:prstGeom>
        </p:spPr>
      </p:pic>
      <p:sp>
        <p:nvSpPr>
          <p:cNvPr id="2" name="Title 1">
            <a:extLst>
              <a:ext uri="{FF2B5EF4-FFF2-40B4-BE49-F238E27FC236}">
                <a16:creationId xmlns:a16="http://schemas.microsoft.com/office/drawing/2014/main" id="{70B52995-5C8F-A452-64B7-F896EFC7E069}"/>
              </a:ext>
            </a:extLst>
          </p:cNvPr>
          <p:cNvSpPr>
            <a:spLocks noGrp="1"/>
          </p:cNvSpPr>
          <p:nvPr>
            <p:ph type="title"/>
          </p:nvPr>
        </p:nvSpPr>
        <p:spPr/>
        <p:txBody>
          <a:bodyPr/>
          <a:lstStyle/>
          <a:p>
            <a:r>
              <a:rPr lang="en-US" dirty="0"/>
              <a:t>Member Portal </a:t>
            </a:r>
          </a:p>
        </p:txBody>
      </p:sp>
      <p:sp>
        <p:nvSpPr>
          <p:cNvPr id="3" name="Content Placeholder 2">
            <a:extLst>
              <a:ext uri="{FF2B5EF4-FFF2-40B4-BE49-F238E27FC236}">
                <a16:creationId xmlns:a16="http://schemas.microsoft.com/office/drawing/2014/main" id="{950B4DA5-8B72-2897-9DFE-003973CCB555}"/>
              </a:ext>
            </a:extLst>
          </p:cNvPr>
          <p:cNvSpPr>
            <a:spLocks noGrp="1"/>
          </p:cNvSpPr>
          <p:nvPr>
            <p:ph idx="1"/>
          </p:nvPr>
        </p:nvSpPr>
        <p:spPr/>
        <p:txBody>
          <a:bodyPr/>
          <a:lstStyle/>
          <a:p>
            <a:pPr marL="0" indent="0">
              <a:buNone/>
            </a:pPr>
            <a:r>
              <a:rPr lang="en-US" sz="2000" b="1" u="sng" dirty="0" err="1">
                <a:solidFill>
                  <a:schemeClr val="tx1"/>
                </a:solidFill>
              </a:rPr>
              <a:t>DeltaDentalMN.org</a:t>
            </a:r>
            <a:r>
              <a:rPr lang="en-US" sz="2000" b="1" u="sng" dirty="0">
                <a:solidFill>
                  <a:schemeClr val="tx1"/>
                </a:solidFill>
              </a:rPr>
              <a:t>/members</a:t>
            </a:r>
          </a:p>
          <a:p>
            <a:pPr marL="0" indent="0">
              <a:buNone/>
            </a:pPr>
            <a:endParaRPr lang="en-US" sz="2000" b="1" dirty="0">
              <a:solidFill>
                <a:schemeClr val="tx1"/>
              </a:solidFill>
            </a:endParaRPr>
          </a:p>
          <a:p>
            <a:pPr marL="0" indent="0">
              <a:buNone/>
            </a:pPr>
            <a:r>
              <a:rPr lang="en-US" sz="2000" b="1" dirty="0"/>
              <a:t>Features:</a:t>
            </a:r>
            <a:endParaRPr lang="en-US" sz="2000" b="1" dirty="0">
              <a:solidFill>
                <a:schemeClr val="tx1"/>
              </a:solidFill>
            </a:endParaRPr>
          </a:p>
          <a:p>
            <a:r>
              <a:rPr lang="en-US" sz="2000" dirty="0"/>
              <a:t>View claims history</a:t>
            </a:r>
          </a:p>
          <a:p>
            <a:r>
              <a:rPr lang="en-US" sz="2000" dirty="0"/>
              <a:t>View coverage/benefits</a:t>
            </a:r>
          </a:p>
          <a:p>
            <a:r>
              <a:rPr lang="en-US" sz="2000" dirty="0"/>
              <a:t>View and print ID cards</a:t>
            </a:r>
          </a:p>
          <a:p>
            <a:r>
              <a:rPr lang="en-US" sz="2000" dirty="0"/>
              <a:t>Update email address</a:t>
            </a:r>
          </a:p>
          <a:p>
            <a:r>
              <a:rPr lang="en-US" sz="2000" dirty="0"/>
              <a:t>Find a Dentist tool</a:t>
            </a:r>
            <a:endParaRPr lang="en-US" sz="2000" b="1" baseline="300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BC97F3DD-A20D-06FE-FA6F-9B49D0D76572}"/>
              </a:ext>
            </a:extLst>
          </p:cNvPr>
          <p:cNvSpPr>
            <a:spLocks noGrp="1"/>
          </p:cNvSpPr>
          <p:nvPr>
            <p:ph type="sldNum" sz="quarter" idx="4"/>
          </p:nvPr>
        </p:nvSpPr>
        <p:spPr/>
        <p:txBody>
          <a:bodyPr/>
          <a:lstStyle/>
          <a:p>
            <a:fld id="{B87BD71D-69BE-4AC5-8E30-1F73335219F4}" type="slidenum">
              <a:rPr lang="en-US" smtClean="0"/>
              <a:pPr/>
              <a:t>10</a:t>
            </a:fld>
            <a:endParaRPr lang="en-US" dirty="0"/>
          </a:p>
        </p:txBody>
      </p:sp>
      <p:pic>
        <p:nvPicPr>
          <p:cNvPr id="5" name="Picture 4">
            <a:extLst>
              <a:ext uri="{FF2B5EF4-FFF2-40B4-BE49-F238E27FC236}">
                <a16:creationId xmlns:a16="http://schemas.microsoft.com/office/drawing/2014/main" id="{005ED5A8-1C97-6EF3-1E2C-56879A44F24C}"/>
              </a:ext>
            </a:extLst>
          </p:cNvPr>
          <p:cNvPicPr>
            <a:picLocks noChangeAspect="1"/>
          </p:cNvPicPr>
          <p:nvPr/>
        </p:nvPicPr>
        <p:blipFill>
          <a:blip r:embed="rId4">
            <a:extLst>
              <a:ext uri="{28A0092B-C50C-407E-A947-70E740481C1C}">
                <a14:useLocalDpi xmlns:a14="http://schemas.microsoft.com/office/drawing/2010/main" val="0"/>
              </a:ext>
            </a:extLst>
          </a:blip>
          <a:srcRect r="29308"/>
          <a:stretch/>
        </p:blipFill>
        <p:spPr>
          <a:xfrm>
            <a:off x="3524721" y="476239"/>
            <a:ext cx="5619279" cy="4231786"/>
          </a:xfrm>
          <a:prstGeom prst="rect">
            <a:avLst/>
          </a:prstGeom>
        </p:spPr>
      </p:pic>
    </p:spTree>
    <p:extLst>
      <p:ext uri="{BB962C8B-B14F-4D97-AF65-F5344CB8AC3E}">
        <p14:creationId xmlns:p14="http://schemas.microsoft.com/office/powerpoint/2010/main" val="291982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C0C9-818E-E3F5-7A8A-B3213C87A6F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9E691B-892F-B224-CE6B-2C3ED9FBC234}"/>
              </a:ext>
            </a:extLst>
          </p:cNvPr>
          <p:cNvPicPr>
            <a:picLocks noChangeAspect="1"/>
          </p:cNvPicPr>
          <p:nvPr/>
        </p:nvPicPr>
        <p:blipFill>
          <a:blip r:embed="rId2">
            <a:extLst>
              <a:ext uri="{28A0092B-C50C-407E-A947-70E740481C1C}">
                <a14:useLocalDpi xmlns:a14="http://schemas.microsoft.com/office/drawing/2010/main" val="0"/>
              </a:ext>
            </a:extLst>
          </a:blip>
          <a:srcRect l="-1424" r="29320"/>
          <a:stretch/>
        </p:blipFill>
        <p:spPr>
          <a:xfrm>
            <a:off x="3412505" y="476239"/>
            <a:ext cx="5731495" cy="4231786"/>
          </a:xfrm>
          <a:prstGeom prst="rect">
            <a:avLst/>
          </a:prstGeom>
        </p:spPr>
      </p:pic>
      <p:sp>
        <p:nvSpPr>
          <p:cNvPr id="2" name="Title 1">
            <a:extLst>
              <a:ext uri="{FF2B5EF4-FFF2-40B4-BE49-F238E27FC236}">
                <a16:creationId xmlns:a16="http://schemas.microsoft.com/office/drawing/2014/main" id="{61CE5880-9B74-26ED-5E13-9A2FEE57BE37}"/>
              </a:ext>
            </a:extLst>
          </p:cNvPr>
          <p:cNvSpPr>
            <a:spLocks noGrp="1"/>
          </p:cNvSpPr>
          <p:nvPr>
            <p:ph type="title"/>
          </p:nvPr>
        </p:nvSpPr>
        <p:spPr/>
        <p:txBody>
          <a:bodyPr/>
          <a:lstStyle/>
          <a:p>
            <a:r>
              <a:rPr lang="en-US" dirty="0"/>
              <a:t>Find a Dentist tool</a:t>
            </a:r>
          </a:p>
        </p:txBody>
      </p:sp>
      <p:sp>
        <p:nvSpPr>
          <p:cNvPr id="3" name="Content Placeholder 2">
            <a:extLst>
              <a:ext uri="{FF2B5EF4-FFF2-40B4-BE49-F238E27FC236}">
                <a16:creationId xmlns:a16="http://schemas.microsoft.com/office/drawing/2014/main" id="{FB654E46-5B01-79D1-0BC3-1B40C2AA625E}"/>
              </a:ext>
            </a:extLst>
          </p:cNvPr>
          <p:cNvSpPr>
            <a:spLocks noGrp="1"/>
          </p:cNvSpPr>
          <p:nvPr>
            <p:ph idx="1"/>
          </p:nvPr>
        </p:nvSpPr>
        <p:spPr>
          <a:xfrm>
            <a:off x="252912" y="982491"/>
            <a:ext cx="3932589" cy="3394472"/>
          </a:xfrm>
        </p:spPr>
        <p:txBody>
          <a:bodyPr/>
          <a:lstStyle/>
          <a:p>
            <a:pPr marL="0" indent="0">
              <a:buNone/>
            </a:pPr>
            <a:r>
              <a:rPr lang="en-US" sz="2000" b="1" u="sng" dirty="0" err="1"/>
              <a:t>DeltaDentalMN.org</a:t>
            </a:r>
            <a:r>
              <a:rPr lang="en-US" sz="2000" b="1" u="sng" dirty="0"/>
              <a:t>/find-a-dentist</a:t>
            </a:r>
          </a:p>
          <a:p>
            <a:pPr marL="0" indent="0">
              <a:buNone/>
            </a:pPr>
            <a:endParaRPr lang="en-US" sz="2000" dirty="0"/>
          </a:p>
          <a:p>
            <a:pPr marL="0" indent="0">
              <a:buNone/>
            </a:pPr>
            <a:r>
              <a:rPr lang="en-US" sz="2000" dirty="0"/>
              <a:t>Users have the option to search for a new dentist or see if current dentist is in network</a:t>
            </a:r>
            <a:r>
              <a:rPr lang="en-US" sz="1800" dirty="0"/>
              <a:t>.</a:t>
            </a:r>
            <a:endParaRPr lang="en-US" sz="1800" b="1" dirty="0"/>
          </a:p>
          <a:p>
            <a:pPr marL="0" indent="0">
              <a:buNone/>
            </a:pPr>
            <a:r>
              <a:rPr lang="en-US" sz="1800" b="1" dirty="0"/>
              <a:t>Search by: </a:t>
            </a:r>
            <a:r>
              <a:rPr lang="en-US" sz="1800" dirty="0"/>
              <a:t>location, name and network. </a:t>
            </a:r>
          </a:p>
          <a:p>
            <a:pPr marL="0" indent="0">
              <a:buNone/>
            </a:pPr>
            <a:r>
              <a:rPr lang="en-US" sz="1800" dirty="0"/>
              <a:t>In-depth results show providers and clinics, proximity of public transit, accessibility and more.</a:t>
            </a:r>
          </a:p>
          <a:p>
            <a:endParaRPr lang="en-US" sz="1800" dirty="0"/>
          </a:p>
        </p:txBody>
      </p:sp>
      <p:sp>
        <p:nvSpPr>
          <p:cNvPr id="4" name="Slide Number Placeholder 3">
            <a:extLst>
              <a:ext uri="{FF2B5EF4-FFF2-40B4-BE49-F238E27FC236}">
                <a16:creationId xmlns:a16="http://schemas.microsoft.com/office/drawing/2014/main" id="{AE19D26D-00F6-C0A6-2232-1AAA0514597D}"/>
              </a:ext>
            </a:extLst>
          </p:cNvPr>
          <p:cNvSpPr>
            <a:spLocks noGrp="1"/>
          </p:cNvSpPr>
          <p:nvPr>
            <p:ph type="sldNum" sz="quarter" idx="4"/>
          </p:nvPr>
        </p:nvSpPr>
        <p:spPr/>
        <p:txBody>
          <a:bodyPr/>
          <a:lstStyle/>
          <a:p>
            <a:fld id="{B87BD71D-69BE-4AC5-8E30-1F73335219F4}" type="slidenum">
              <a:rPr lang="en-US" smtClean="0"/>
              <a:pPr/>
              <a:t>11</a:t>
            </a:fld>
            <a:endParaRPr lang="en-US" dirty="0"/>
          </a:p>
        </p:txBody>
      </p:sp>
    </p:spTree>
    <p:extLst>
      <p:ext uri="{BB962C8B-B14F-4D97-AF65-F5344CB8AC3E}">
        <p14:creationId xmlns:p14="http://schemas.microsoft.com/office/powerpoint/2010/main" val="179543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1CE0-5B42-834A-6FF8-E36BAA4869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ED22C4-00DA-8B74-1C15-1D06D0186B16}"/>
              </a:ext>
            </a:extLst>
          </p:cNvPr>
          <p:cNvPicPr>
            <a:picLocks noChangeAspect="1"/>
          </p:cNvPicPr>
          <p:nvPr/>
        </p:nvPicPr>
        <p:blipFill>
          <a:blip r:embed="rId3">
            <a:extLst>
              <a:ext uri="{28A0092B-C50C-407E-A947-70E740481C1C}">
                <a14:useLocalDpi xmlns:a14="http://schemas.microsoft.com/office/drawing/2010/main" val="0"/>
              </a:ext>
            </a:extLst>
          </a:blip>
          <a:srcRect l="1918" r="29382"/>
          <a:stretch/>
        </p:blipFill>
        <p:spPr>
          <a:xfrm>
            <a:off x="3683068" y="476239"/>
            <a:ext cx="5460932" cy="4231786"/>
          </a:xfrm>
          <a:prstGeom prst="rect">
            <a:avLst/>
          </a:prstGeom>
        </p:spPr>
      </p:pic>
      <p:sp>
        <p:nvSpPr>
          <p:cNvPr id="2" name="Title 1">
            <a:extLst>
              <a:ext uri="{FF2B5EF4-FFF2-40B4-BE49-F238E27FC236}">
                <a16:creationId xmlns:a16="http://schemas.microsoft.com/office/drawing/2014/main" id="{049CD059-8B0A-BC75-9BDE-7DC9800AC5C3}"/>
              </a:ext>
            </a:extLst>
          </p:cNvPr>
          <p:cNvSpPr>
            <a:spLocks noGrp="1"/>
          </p:cNvSpPr>
          <p:nvPr>
            <p:ph type="title"/>
          </p:nvPr>
        </p:nvSpPr>
        <p:spPr/>
        <p:txBody>
          <a:bodyPr/>
          <a:lstStyle/>
          <a:p>
            <a:r>
              <a:rPr lang="en-US" dirty="0"/>
              <a:t>The Power of </a:t>
            </a:r>
            <a:r>
              <a:rPr lang="en-US" dirty="0" err="1"/>
              <a:t>Smile</a:t>
            </a:r>
            <a:r>
              <a:rPr lang="en-US" baseline="30000" dirty="0" err="1"/>
              <a:t>TM</a:t>
            </a:r>
            <a:r>
              <a:rPr lang="en-US" dirty="0"/>
              <a:t> Blog</a:t>
            </a:r>
          </a:p>
        </p:txBody>
      </p:sp>
      <p:sp>
        <p:nvSpPr>
          <p:cNvPr id="3" name="Content Placeholder 2">
            <a:extLst>
              <a:ext uri="{FF2B5EF4-FFF2-40B4-BE49-F238E27FC236}">
                <a16:creationId xmlns:a16="http://schemas.microsoft.com/office/drawing/2014/main" id="{3FAECDD7-2333-228C-932C-9A4CA29B07B1}"/>
              </a:ext>
            </a:extLst>
          </p:cNvPr>
          <p:cNvSpPr>
            <a:spLocks noGrp="1"/>
          </p:cNvSpPr>
          <p:nvPr>
            <p:ph idx="1"/>
          </p:nvPr>
        </p:nvSpPr>
        <p:spPr>
          <a:xfrm>
            <a:off x="252912" y="982491"/>
            <a:ext cx="3932589" cy="3394472"/>
          </a:xfrm>
        </p:spPr>
        <p:txBody>
          <a:bodyPr/>
          <a:lstStyle/>
          <a:p>
            <a:pPr marL="0" indent="0">
              <a:buNone/>
            </a:pPr>
            <a:r>
              <a:rPr lang="en-US" sz="2000" b="1" u="sng" dirty="0" err="1"/>
              <a:t>blog.DeltaDentalMN.org</a:t>
            </a:r>
            <a:endParaRPr lang="en-US" sz="2000" b="1" u="sng" dirty="0"/>
          </a:p>
          <a:p>
            <a:pPr marL="0" indent="0">
              <a:buNone/>
            </a:pPr>
            <a:endParaRPr lang="en-US" sz="2000" dirty="0"/>
          </a:p>
          <a:p>
            <a:pPr marL="0" indent="0">
              <a:buNone/>
            </a:pPr>
            <a:r>
              <a:rPr lang="en-US" b="0" i="0" dirty="0">
                <a:solidFill>
                  <a:srgbClr val="000000"/>
                </a:solidFill>
                <a:effectLst/>
                <a:latin typeface="HCo Gotham"/>
              </a:rPr>
              <a:t>Learn about current topics and trends in dentistry and the importance of oral health as it relates to overall health from our team of experts.</a:t>
            </a:r>
            <a:endParaRPr lang="en-US" sz="1800" dirty="0"/>
          </a:p>
        </p:txBody>
      </p:sp>
      <p:sp>
        <p:nvSpPr>
          <p:cNvPr id="4" name="Slide Number Placeholder 3">
            <a:extLst>
              <a:ext uri="{FF2B5EF4-FFF2-40B4-BE49-F238E27FC236}">
                <a16:creationId xmlns:a16="http://schemas.microsoft.com/office/drawing/2014/main" id="{2FE41B82-DBCD-FFB7-A66C-5BD02B5D2D87}"/>
              </a:ext>
            </a:extLst>
          </p:cNvPr>
          <p:cNvSpPr>
            <a:spLocks noGrp="1"/>
          </p:cNvSpPr>
          <p:nvPr>
            <p:ph type="sldNum" sz="quarter" idx="4"/>
          </p:nvPr>
        </p:nvSpPr>
        <p:spPr/>
        <p:txBody>
          <a:bodyPr/>
          <a:lstStyle/>
          <a:p>
            <a:fld id="{B87BD71D-69BE-4AC5-8E30-1F73335219F4}" type="slidenum">
              <a:rPr lang="en-US" smtClean="0"/>
              <a:pPr/>
              <a:t>12</a:t>
            </a:fld>
            <a:endParaRPr lang="en-US" dirty="0"/>
          </a:p>
        </p:txBody>
      </p:sp>
    </p:spTree>
    <p:extLst>
      <p:ext uri="{BB962C8B-B14F-4D97-AF65-F5344CB8AC3E}">
        <p14:creationId xmlns:p14="http://schemas.microsoft.com/office/powerpoint/2010/main" val="37989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D24D-2999-1DA1-BB9A-2CA2BF893DBB}"/>
              </a:ext>
            </a:extLst>
          </p:cNvPr>
          <p:cNvSpPr>
            <a:spLocks noGrp="1"/>
          </p:cNvSpPr>
          <p:nvPr>
            <p:ph type="title"/>
          </p:nvPr>
        </p:nvSpPr>
        <p:spPr/>
        <p:txBody>
          <a:bodyPr/>
          <a:lstStyle/>
          <a:p>
            <a:r>
              <a:rPr lang="en-US" dirty="0"/>
              <a:t>Smile Offers!</a:t>
            </a:r>
          </a:p>
        </p:txBody>
      </p:sp>
      <p:sp>
        <p:nvSpPr>
          <p:cNvPr id="3" name="Content Placeholder 2">
            <a:extLst>
              <a:ext uri="{FF2B5EF4-FFF2-40B4-BE49-F238E27FC236}">
                <a16:creationId xmlns:a16="http://schemas.microsoft.com/office/drawing/2014/main" id="{2EE0DFDC-9970-06A1-E122-A6DD54757745}"/>
              </a:ext>
            </a:extLst>
          </p:cNvPr>
          <p:cNvSpPr>
            <a:spLocks noGrp="1"/>
          </p:cNvSpPr>
          <p:nvPr>
            <p:ph idx="1"/>
          </p:nvPr>
        </p:nvSpPr>
        <p:spPr>
          <a:xfrm>
            <a:off x="252912" y="982490"/>
            <a:ext cx="4583041" cy="3394472"/>
          </a:xfrm>
        </p:spPr>
        <p:txBody>
          <a:bodyPr/>
          <a:lstStyle/>
          <a:p>
            <a:pPr marL="0" indent="0">
              <a:buNone/>
            </a:pPr>
            <a:r>
              <a:rPr lang="en-US" dirty="0"/>
              <a:t>Exclusive discounts on products and services available to Delta Dental of Minnesota members. </a:t>
            </a:r>
          </a:p>
          <a:p>
            <a:pPr marL="0" indent="0">
              <a:buNone/>
            </a:pPr>
            <a:endParaRPr lang="en-US" dirty="0"/>
          </a:p>
        </p:txBody>
      </p:sp>
      <p:sp>
        <p:nvSpPr>
          <p:cNvPr id="4" name="Slide Number Placeholder 3">
            <a:extLst>
              <a:ext uri="{FF2B5EF4-FFF2-40B4-BE49-F238E27FC236}">
                <a16:creationId xmlns:a16="http://schemas.microsoft.com/office/drawing/2014/main" id="{0F1DDBC4-ACD0-2A26-F5E9-E071DB34A1A9}"/>
              </a:ext>
            </a:extLst>
          </p:cNvPr>
          <p:cNvSpPr>
            <a:spLocks noGrp="1"/>
          </p:cNvSpPr>
          <p:nvPr>
            <p:ph type="sldNum" sz="quarter" idx="4"/>
          </p:nvPr>
        </p:nvSpPr>
        <p:spPr/>
        <p:txBody>
          <a:bodyPr/>
          <a:lstStyle/>
          <a:p>
            <a:fld id="{B87BD71D-69BE-4AC5-8E30-1F73335219F4}" type="slidenum">
              <a:rPr lang="en-US" smtClean="0"/>
              <a:pPr/>
              <a:t>13</a:t>
            </a:fld>
            <a:endParaRPr lang="en-US" dirty="0"/>
          </a:p>
        </p:txBody>
      </p:sp>
      <p:sp>
        <p:nvSpPr>
          <p:cNvPr id="13" name="Content Placeholder 2">
            <a:extLst>
              <a:ext uri="{FF2B5EF4-FFF2-40B4-BE49-F238E27FC236}">
                <a16:creationId xmlns:a16="http://schemas.microsoft.com/office/drawing/2014/main" id="{DE8F2C0F-FE68-B06A-43A6-A88C16DD4CF7}"/>
              </a:ext>
            </a:extLst>
          </p:cNvPr>
          <p:cNvSpPr txBox="1">
            <a:spLocks/>
          </p:cNvSpPr>
          <p:nvPr/>
        </p:nvSpPr>
        <p:spPr>
          <a:xfrm>
            <a:off x="252413" y="2158793"/>
            <a:ext cx="4055636" cy="1807670"/>
          </a:xfrm>
          <a:prstGeom prst="rect">
            <a:avLst/>
          </a:prstGeom>
        </p:spPr>
        <p:txBody>
          <a:bodyPr vert="horz" lIns="91440" tIns="45720" rIns="91440" bIns="45720" rtlCol="0">
            <a:noAutofit/>
          </a:bodyPr>
          <a:lst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baseline="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a:t>Access your Smile Offers: </a:t>
            </a:r>
          </a:p>
          <a:p>
            <a:pPr marL="457200" indent="-457200">
              <a:buFont typeface="+mj-lt"/>
              <a:buAutoNum type="arabicPeriod"/>
            </a:pPr>
            <a:r>
              <a:rPr lang="en-US" sz="1600" dirty="0"/>
              <a:t>Log onto the Member Portal and click Smile Offers. </a:t>
            </a:r>
          </a:p>
          <a:p>
            <a:pPr marL="457200" indent="-457200">
              <a:buFont typeface="+mj-lt"/>
              <a:buAutoNum type="arabicPeriod"/>
            </a:pPr>
            <a:r>
              <a:rPr lang="en-US" sz="1600" dirty="0"/>
              <a:t>You will automatically be redirected</a:t>
            </a:r>
            <a:br>
              <a:rPr lang="en-US" sz="1600" dirty="0"/>
            </a:br>
            <a:r>
              <a:rPr lang="en-US" sz="1600" dirty="0"/>
              <a:t>to a third-party exclusive discount site where you can sign up for special offers. </a:t>
            </a:r>
          </a:p>
          <a:p>
            <a:pPr marL="457200" indent="-457200">
              <a:buFont typeface="+mj-lt"/>
              <a:buAutoNum type="arabicPeriod"/>
            </a:pPr>
            <a:r>
              <a:rPr lang="en-US" sz="1600" dirty="0"/>
              <a:t>Start saving!</a:t>
            </a:r>
          </a:p>
        </p:txBody>
      </p:sp>
      <p:pic>
        <p:nvPicPr>
          <p:cNvPr id="15" name="Picture 14">
            <a:extLst>
              <a:ext uri="{FF2B5EF4-FFF2-40B4-BE49-F238E27FC236}">
                <a16:creationId xmlns:a16="http://schemas.microsoft.com/office/drawing/2014/main" id="{3B5865DB-C74D-8412-3849-C727FEE7730C}"/>
              </a:ext>
            </a:extLst>
          </p:cNvPr>
          <p:cNvPicPr>
            <a:picLocks noChangeAspect="1"/>
          </p:cNvPicPr>
          <p:nvPr/>
        </p:nvPicPr>
        <p:blipFill>
          <a:blip r:embed="rId3" cstate="print">
            <a:extLst>
              <a:ext uri="{28A0092B-C50C-407E-A947-70E740481C1C}">
                <a14:useLocalDpi xmlns:a14="http://schemas.microsoft.com/office/drawing/2010/main" val="0"/>
              </a:ext>
            </a:extLst>
          </a:blip>
          <a:srcRect t="38214"/>
          <a:stretch/>
        </p:blipFill>
        <p:spPr>
          <a:xfrm>
            <a:off x="3211986" y="2545181"/>
            <a:ext cx="5932014" cy="2449513"/>
          </a:xfrm>
          <a:prstGeom prst="rect">
            <a:avLst/>
          </a:prstGeom>
        </p:spPr>
      </p:pic>
      <p:pic>
        <p:nvPicPr>
          <p:cNvPr id="17" name="Picture 16">
            <a:extLst>
              <a:ext uri="{FF2B5EF4-FFF2-40B4-BE49-F238E27FC236}">
                <a16:creationId xmlns:a16="http://schemas.microsoft.com/office/drawing/2014/main" id="{DC1819E9-1660-B410-9D57-9FC1960686EE}"/>
              </a:ext>
            </a:extLst>
          </p:cNvPr>
          <p:cNvPicPr>
            <a:picLocks noChangeAspect="1"/>
          </p:cNvPicPr>
          <p:nvPr/>
        </p:nvPicPr>
        <p:blipFill>
          <a:blip r:embed="rId4" cstate="print">
            <a:extLst>
              <a:ext uri="{28A0092B-C50C-407E-A947-70E740481C1C}">
                <a14:useLocalDpi xmlns:a14="http://schemas.microsoft.com/office/drawing/2010/main" val="0"/>
              </a:ext>
            </a:extLst>
          </a:blip>
          <a:srcRect r="38311"/>
          <a:stretch/>
        </p:blipFill>
        <p:spPr>
          <a:xfrm>
            <a:off x="5219422" y="359475"/>
            <a:ext cx="3541109" cy="2026569"/>
          </a:xfrm>
          <a:prstGeom prst="rect">
            <a:avLst/>
          </a:prstGeom>
        </p:spPr>
      </p:pic>
    </p:spTree>
    <p:extLst>
      <p:ext uri="{BB962C8B-B14F-4D97-AF65-F5344CB8AC3E}">
        <p14:creationId xmlns:p14="http://schemas.microsoft.com/office/powerpoint/2010/main" val="272315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1A6E-34AF-C0FD-932C-812F0FC00992}"/>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DC06CEB9-095B-951E-5BE5-AFED588A99B9}"/>
              </a:ext>
            </a:extLst>
          </p:cNvPr>
          <p:cNvSpPr>
            <a:spLocks noGrp="1"/>
          </p:cNvSpPr>
          <p:nvPr>
            <p:ph idx="1"/>
          </p:nvPr>
        </p:nvSpPr>
        <p:spPr/>
        <p:txBody>
          <a:bodyPr/>
          <a:lstStyle/>
          <a:p>
            <a:pPr marL="0" indent="0">
              <a:buNone/>
            </a:pPr>
            <a:r>
              <a:rPr lang="en-US" b="1" dirty="0"/>
              <a:t>Prefer to speak to someone? </a:t>
            </a:r>
          </a:p>
          <a:p>
            <a:pPr marL="0" indent="0">
              <a:buNone/>
            </a:pPr>
            <a:endParaRPr lang="en-US" sz="600" b="1" dirty="0"/>
          </a:p>
          <a:p>
            <a:pPr marL="0" indent="0">
              <a:buNone/>
            </a:pPr>
            <a:r>
              <a:rPr lang="en-US" sz="2000" b="1" dirty="0"/>
              <a:t>Toll free: </a:t>
            </a:r>
            <a:br>
              <a:rPr lang="en-US" sz="2000" b="1" dirty="0"/>
            </a:br>
            <a:r>
              <a:rPr lang="en-US" sz="2000" dirty="0"/>
              <a:t>1-800-448-3815</a:t>
            </a:r>
          </a:p>
          <a:p>
            <a:pPr marL="0" indent="0">
              <a:buNone/>
            </a:pPr>
            <a:br>
              <a:rPr lang="en-US" sz="2000" dirty="0"/>
            </a:br>
            <a:r>
              <a:rPr lang="en-US" sz="2000" b="1" dirty="0"/>
              <a:t>Local:</a:t>
            </a:r>
            <a:br>
              <a:rPr lang="en-US" sz="2000" b="1" dirty="0"/>
            </a:br>
            <a:r>
              <a:rPr lang="en-US" sz="2000" dirty="0"/>
              <a:t>651-406-5901</a:t>
            </a:r>
            <a:br>
              <a:rPr lang="en-US" sz="2000" dirty="0"/>
            </a:br>
            <a:endParaRPr lang="en-US" sz="1400" dirty="0"/>
          </a:p>
        </p:txBody>
      </p:sp>
      <p:sp>
        <p:nvSpPr>
          <p:cNvPr id="4" name="Slide Number Placeholder 3">
            <a:extLst>
              <a:ext uri="{FF2B5EF4-FFF2-40B4-BE49-F238E27FC236}">
                <a16:creationId xmlns:a16="http://schemas.microsoft.com/office/drawing/2014/main" id="{AC205C59-5A3A-6CA9-62E2-FB969E1A2018}"/>
              </a:ext>
            </a:extLst>
          </p:cNvPr>
          <p:cNvSpPr>
            <a:spLocks noGrp="1"/>
          </p:cNvSpPr>
          <p:nvPr>
            <p:ph type="sldNum" sz="quarter" idx="4"/>
          </p:nvPr>
        </p:nvSpPr>
        <p:spPr/>
        <p:txBody>
          <a:bodyPr/>
          <a:lstStyle/>
          <a:p>
            <a:fld id="{B87BD71D-69BE-4AC5-8E30-1F73335219F4}" type="slidenum">
              <a:rPr lang="en-US" smtClean="0"/>
              <a:pPr/>
              <a:t>14</a:t>
            </a:fld>
            <a:endParaRPr lang="en-US" dirty="0"/>
          </a:p>
        </p:txBody>
      </p:sp>
      <p:pic>
        <p:nvPicPr>
          <p:cNvPr id="5" name="Picture 4">
            <a:extLst>
              <a:ext uri="{FF2B5EF4-FFF2-40B4-BE49-F238E27FC236}">
                <a16:creationId xmlns:a16="http://schemas.microsoft.com/office/drawing/2014/main" id="{76333F5E-1D1D-C8F1-F967-75773B5F48C7}"/>
              </a:ext>
            </a:extLst>
          </p:cNvPr>
          <p:cNvPicPr>
            <a:picLocks noChangeAspect="1"/>
          </p:cNvPicPr>
          <p:nvPr/>
        </p:nvPicPr>
        <p:blipFill>
          <a:blip r:embed="rId2" cstate="print">
            <a:extLst>
              <a:ext uri="{28A0092B-C50C-407E-A947-70E740481C1C}">
                <a14:useLocalDpi xmlns:a14="http://schemas.microsoft.com/office/drawing/2010/main" val="0"/>
              </a:ext>
            </a:extLst>
          </a:blip>
          <a:srcRect l="15671" t="16897" r="9335" b="25153"/>
          <a:stretch/>
        </p:blipFill>
        <p:spPr>
          <a:xfrm>
            <a:off x="4658453" y="766537"/>
            <a:ext cx="4392891" cy="3394473"/>
          </a:xfrm>
          <a:prstGeom prst="rect">
            <a:avLst/>
          </a:prstGeom>
        </p:spPr>
      </p:pic>
    </p:spTree>
    <p:extLst>
      <p:ext uri="{BB962C8B-B14F-4D97-AF65-F5344CB8AC3E}">
        <p14:creationId xmlns:p14="http://schemas.microsoft.com/office/powerpoint/2010/main" val="89624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F5CAB69-0829-F0B6-D79D-32048A61115D}"/>
              </a:ext>
            </a:extLst>
          </p:cNvPr>
          <p:cNvSpPr>
            <a:spLocks noGrp="1"/>
          </p:cNvSpPr>
          <p:nvPr>
            <p:ph type="title"/>
          </p:nvPr>
        </p:nvSpPr>
        <p:spPr/>
        <p:txBody>
          <a:bodyPr/>
          <a:lstStyle/>
          <a:p>
            <a:r>
              <a:rPr lang="en-US" dirty="0"/>
              <a:t>Why do more than 4.4 million </a:t>
            </a:r>
            <a:br>
              <a:rPr lang="en-US" dirty="0"/>
            </a:br>
            <a:r>
              <a:rPr lang="en-US" dirty="0"/>
              <a:t>people trust Delta Dental of Minnesota </a:t>
            </a:r>
            <a:br>
              <a:rPr lang="en-US" dirty="0"/>
            </a:br>
            <a:r>
              <a:rPr lang="en-US" dirty="0"/>
              <a:t>with their smiles?</a:t>
            </a:r>
          </a:p>
        </p:txBody>
      </p:sp>
      <p:sp>
        <p:nvSpPr>
          <p:cNvPr id="8" name="Slide Number Placeholder 7">
            <a:extLst>
              <a:ext uri="{FF2B5EF4-FFF2-40B4-BE49-F238E27FC236}">
                <a16:creationId xmlns:a16="http://schemas.microsoft.com/office/drawing/2014/main" id="{94EE614C-5456-4183-82A2-F01CD942C57C}"/>
              </a:ext>
            </a:extLst>
          </p:cNvPr>
          <p:cNvSpPr>
            <a:spLocks noGrp="1"/>
          </p:cNvSpPr>
          <p:nvPr>
            <p:ph type="sldNum" sz="quarter" idx="4"/>
          </p:nvPr>
        </p:nvSpPr>
        <p:spPr/>
        <p:txBody>
          <a:bodyPr/>
          <a:lstStyle/>
          <a:p>
            <a:fld id="{B87BD71D-69BE-4AC5-8E30-1F73335219F4}" type="slidenum">
              <a:rPr lang="en-US" smtClean="0"/>
              <a:pPr/>
              <a:t>2</a:t>
            </a:fld>
            <a:endParaRPr lang="en-US" dirty="0"/>
          </a:p>
        </p:txBody>
      </p:sp>
      <p:sp>
        <p:nvSpPr>
          <p:cNvPr id="10" name="TextBox 9">
            <a:extLst>
              <a:ext uri="{FF2B5EF4-FFF2-40B4-BE49-F238E27FC236}">
                <a16:creationId xmlns:a16="http://schemas.microsoft.com/office/drawing/2014/main" id="{29B23253-CBF4-E549-86DC-683E4D13515E}"/>
              </a:ext>
            </a:extLst>
          </p:cNvPr>
          <p:cNvSpPr txBox="1"/>
          <p:nvPr/>
        </p:nvSpPr>
        <p:spPr>
          <a:xfrm>
            <a:off x="414011" y="4777008"/>
            <a:ext cx="1999075" cy="215444"/>
          </a:xfrm>
          <a:prstGeom prst="rect">
            <a:avLst/>
          </a:prstGeom>
          <a:noFill/>
        </p:spPr>
        <p:txBody>
          <a:bodyPr wrap="square" rtlCol="0">
            <a:spAutoFit/>
          </a:bodyPr>
          <a:lstStyle/>
          <a:p>
            <a:r>
              <a:rPr lang="en-US" sz="800" i="1" dirty="0">
                <a:solidFill>
                  <a:schemeClr val="tx1">
                    <a:lumMod val="65000"/>
                    <a:lumOff val="35000"/>
                  </a:schemeClr>
                </a:solidFill>
              </a:rPr>
              <a:t>Reflects 2023 data</a:t>
            </a:r>
          </a:p>
        </p:txBody>
      </p:sp>
      <p:sp>
        <p:nvSpPr>
          <p:cNvPr id="9" name="TextBox 8">
            <a:extLst>
              <a:ext uri="{FF2B5EF4-FFF2-40B4-BE49-F238E27FC236}">
                <a16:creationId xmlns:a16="http://schemas.microsoft.com/office/drawing/2014/main" id="{F61BB3D8-104F-3A64-474F-21A3AFA4A58E}"/>
              </a:ext>
            </a:extLst>
          </p:cNvPr>
          <p:cNvSpPr txBox="1"/>
          <p:nvPr/>
        </p:nvSpPr>
        <p:spPr>
          <a:xfrm>
            <a:off x="1684312" y="1803009"/>
            <a:ext cx="3926375" cy="64633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Nationwide networks providing excellent access to members </a:t>
            </a:r>
          </a:p>
        </p:txBody>
      </p:sp>
      <p:sp>
        <p:nvSpPr>
          <p:cNvPr id="11" name="TextBox 10">
            <a:extLst>
              <a:ext uri="{FF2B5EF4-FFF2-40B4-BE49-F238E27FC236}">
                <a16:creationId xmlns:a16="http://schemas.microsoft.com/office/drawing/2014/main" id="{537C88A3-3938-01C9-D0CC-682BEF902737}"/>
              </a:ext>
            </a:extLst>
          </p:cNvPr>
          <p:cNvSpPr txBox="1"/>
          <p:nvPr/>
        </p:nvSpPr>
        <p:spPr>
          <a:xfrm>
            <a:off x="1684313" y="2694160"/>
            <a:ext cx="3030671" cy="64633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Extensive savings to employers and members</a:t>
            </a:r>
          </a:p>
        </p:txBody>
      </p:sp>
      <p:pic>
        <p:nvPicPr>
          <p:cNvPr id="12" name="Picture 11">
            <a:extLst>
              <a:ext uri="{FF2B5EF4-FFF2-40B4-BE49-F238E27FC236}">
                <a16:creationId xmlns:a16="http://schemas.microsoft.com/office/drawing/2014/main" id="{C81E612B-679C-732B-2A90-5B8A0BF96B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641" y="1482828"/>
            <a:ext cx="1375535" cy="1375535"/>
          </a:xfrm>
          <a:prstGeom prst="rect">
            <a:avLst/>
          </a:prstGeom>
        </p:spPr>
      </p:pic>
      <p:pic>
        <p:nvPicPr>
          <p:cNvPr id="14" name="Picture 13">
            <a:extLst>
              <a:ext uri="{FF2B5EF4-FFF2-40B4-BE49-F238E27FC236}">
                <a16:creationId xmlns:a16="http://schemas.microsoft.com/office/drawing/2014/main" id="{9F4E5E9A-E18B-4F40-DDD1-BC660D02F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641" y="2350883"/>
            <a:ext cx="1388051" cy="1388051"/>
          </a:xfrm>
          <a:prstGeom prst="rect">
            <a:avLst/>
          </a:prstGeom>
        </p:spPr>
      </p:pic>
      <p:sp>
        <p:nvSpPr>
          <p:cNvPr id="17" name="TextBox 16">
            <a:extLst>
              <a:ext uri="{FF2B5EF4-FFF2-40B4-BE49-F238E27FC236}">
                <a16:creationId xmlns:a16="http://schemas.microsoft.com/office/drawing/2014/main" id="{620A2A0B-3E8E-1018-51E3-801263B4ED3A}"/>
              </a:ext>
            </a:extLst>
          </p:cNvPr>
          <p:cNvSpPr txBox="1"/>
          <p:nvPr/>
        </p:nvSpPr>
        <p:spPr>
          <a:xfrm>
            <a:off x="505809" y="3854705"/>
            <a:ext cx="7989903" cy="523220"/>
          </a:xfrm>
          <a:prstGeom prst="rect">
            <a:avLst/>
          </a:prstGeom>
          <a:noFill/>
        </p:spPr>
        <p:txBody>
          <a:bodyPr wrap="square" rtlCol="0">
            <a:spAutoFit/>
          </a:bodyPr>
          <a:lstStyle/>
          <a:p>
            <a:r>
              <a:rPr lang="en-US" sz="2800" dirty="0">
                <a:solidFill>
                  <a:srgbClr val="2DB035"/>
                </a:solidFill>
                <a:latin typeface="Calibri" panose="020F0502020204030204" pitchFamily="34" charset="0"/>
                <a:cs typeface="Calibri" panose="020F0502020204030204" pitchFamily="34" charset="0"/>
              </a:rPr>
              <a:t>At Delta Dental, our #1 priority is oral health.</a:t>
            </a:r>
          </a:p>
        </p:txBody>
      </p:sp>
      <p:sp>
        <p:nvSpPr>
          <p:cNvPr id="5" name="TextBox 4">
            <a:extLst>
              <a:ext uri="{FF2B5EF4-FFF2-40B4-BE49-F238E27FC236}">
                <a16:creationId xmlns:a16="http://schemas.microsoft.com/office/drawing/2014/main" id="{EA3FF3DC-6A71-85CE-A1C7-42688016A27D}"/>
              </a:ext>
            </a:extLst>
          </p:cNvPr>
          <p:cNvSpPr txBox="1"/>
          <p:nvPr/>
        </p:nvSpPr>
        <p:spPr>
          <a:xfrm>
            <a:off x="9792070" y="710214"/>
            <a:ext cx="184731" cy="369332"/>
          </a:xfrm>
          <a:prstGeom prst="rect">
            <a:avLst/>
          </a:prstGeom>
          <a:noFill/>
        </p:spPr>
        <p:txBody>
          <a:bodyPr wrap="none" rtlCol="0">
            <a:spAutoFit/>
          </a:bodyPr>
          <a:lstStyle/>
          <a:p>
            <a:endParaRPr lang="en-US" dirty="0"/>
          </a:p>
        </p:txBody>
      </p:sp>
      <p:cxnSp>
        <p:nvCxnSpPr>
          <p:cNvPr id="22" name="Straight Connector 21">
            <a:extLst>
              <a:ext uri="{FF2B5EF4-FFF2-40B4-BE49-F238E27FC236}">
                <a16:creationId xmlns:a16="http://schemas.microsoft.com/office/drawing/2014/main" id="{4F0848A4-2E8D-DCB7-1F20-4B5FF7286661}"/>
              </a:ext>
            </a:extLst>
          </p:cNvPr>
          <p:cNvCxnSpPr>
            <a:cxnSpLocks/>
          </p:cNvCxnSpPr>
          <p:nvPr/>
        </p:nvCxnSpPr>
        <p:spPr>
          <a:xfrm>
            <a:off x="304170" y="3645495"/>
            <a:ext cx="7534813" cy="0"/>
          </a:xfrm>
          <a:prstGeom prst="line">
            <a:avLst/>
          </a:prstGeom>
          <a:ln w="25400">
            <a:solidFill>
              <a:srgbClr val="43B02A">
                <a:alpha val="5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C8E0276-9575-0C92-A789-E91802020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012" y="0"/>
            <a:ext cx="2947988" cy="5143500"/>
          </a:xfrm>
          <a:prstGeom prst="rect">
            <a:avLst/>
          </a:prstGeom>
        </p:spPr>
      </p:pic>
    </p:spTree>
    <p:extLst>
      <p:ext uri="{BB962C8B-B14F-4D97-AF65-F5344CB8AC3E}">
        <p14:creationId xmlns:p14="http://schemas.microsoft.com/office/powerpoint/2010/main" val="54697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visit the dentist</a:t>
            </a:r>
          </a:p>
        </p:txBody>
      </p:sp>
      <p:sp>
        <p:nvSpPr>
          <p:cNvPr id="3" name="Content Placeholder 2"/>
          <p:cNvSpPr>
            <a:spLocks noGrp="1"/>
          </p:cNvSpPr>
          <p:nvPr>
            <p:ph idx="1"/>
          </p:nvPr>
        </p:nvSpPr>
        <p:spPr>
          <a:xfrm>
            <a:off x="252912" y="982491"/>
            <a:ext cx="5770815" cy="3394472"/>
          </a:xfrm>
        </p:spPr>
        <p:txBody>
          <a:bodyPr/>
          <a:lstStyle/>
          <a:p>
            <a:pPr marL="0" indent="0">
              <a:buNone/>
            </a:pPr>
            <a:r>
              <a:rPr lang="en-US" b="1" dirty="0"/>
              <a:t>The standard recommendation is to see your dentist at least once per year. This sounds small, but when it comes to your health, the impacts are BIG!</a:t>
            </a:r>
          </a:p>
          <a:p>
            <a:pPr marL="0" indent="0">
              <a:buNone/>
            </a:pPr>
            <a:br>
              <a:rPr lang="en-US" b="1" dirty="0"/>
            </a:br>
            <a:r>
              <a:rPr lang="en-US" sz="1600" b="1" dirty="0"/>
              <a:t>A single appointment with your dentist can:</a:t>
            </a:r>
            <a:endParaRPr lang="en-US" sz="1600" dirty="0"/>
          </a:p>
          <a:p>
            <a:r>
              <a:rPr lang="en-US" sz="1600" dirty="0"/>
              <a:t>Improve the health of your teeth &amp; gums with a </a:t>
            </a:r>
            <a:br>
              <a:rPr lang="en-US" sz="1600" dirty="0"/>
            </a:br>
            <a:r>
              <a:rPr lang="en-US" sz="1600" dirty="0"/>
              <a:t>thorough cleaning.</a:t>
            </a:r>
          </a:p>
          <a:p>
            <a:r>
              <a:rPr lang="en-US" sz="1600" dirty="0"/>
              <a:t>Reveal oral health issues such as cavities &amp; gum disease.</a:t>
            </a:r>
          </a:p>
          <a:p>
            <a:r>
              <a:rPr lang="en-US" sz="1600" dirty="0"/>
              <a:t>Provide an opportunity to screen for more serious underlying health conditions.</a:t>
            </a:r>
          </a:p>
          <a:p>
            <a:r>
              <a:rPr lang="en-US" sz="1600" dirty="0"/>
              <a:t>Receive personal oral health advice and care so you have the best information to keep your mouth healthy.</a:t>
            </a:r>
          </a:p>
          <a:p>
            <a:endParaRPr lang="en-US" dirty="0"/>
          </a:p>
        </p:txBody>
      </p:sp>
      <p:sp>
        <p:nvSpPr>
          <p:cNvPr id="12" name="Slide Number Placeholder 7">
            <a:extLst>
              <a:ext uri="{FF2B5EF4-FFF2-40B4-BE49-F238E27FC236}">
                <a16:creationId xmlns:a16="http://schemas.microsoft.com/office/drawing/2014/main" id="{61BB47B5-F051-150A-125E-97FA21F6DFCE}"/>
              </a:ext>
            </a:extLst>
          </p:cNvPr>
          <p:cNvSpPr>
            <a:spLocks noGrp="1"/>
          </p:cNvSpPr>
          <p:nvPr>
            <p:ph type="sldNum" sz="quarter" idx="4"/>
          </p:nvPr>
        </p:nvSpPr>
        <p:spPr/>
        <p:txBody>
          <a:bodyPr/>
          <a:lstStyle/>
          <a:p>
            <a:fld id="{B87BD71D-69BE-4AC5-8E30-1F73335219F4}" type="slidenum">
              <a:rPr lang="en-US" smtClean="0"/>
              <a:pPr/>
              <a:t>3</a:t>
            </a:fld>
            <a:endParaRPr lang="en-US" dirty="0"/>
          </a:p>
        </p:txBody>
      </p:sp>
      <p:pic>
        <p:nvPicPr>
          <p:cNvPr id="8" name="Content Placeholder 7">
            <a:extLst>
              <a:ext uri="{FF2B5EF4-FFF2-40B4-BE49-F238E27FC236}">
                <a16:creationId xmlns:a16="http://schemas.microsoft.com/office/drawing/2014/main" id="{89FBAA9C-E6FA-4B80-128C-130051EF1410}"/>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8269" t="6697" r="8269" b="6546"/>
          <a:stretch/>
        </p:blipFill>
        <p:spPr>
          <a:xfrm>
            <a:off x="5765800" y="1238250"/>
            <a:ext cx="3378200" cy="3509963"/>
          </a:xfrm>
        </p:spPr>
      </p:pic>
    </p:spTree>
    <p:extLst>
      <p:ext uri="{BB962C8B-B14F-4D97-AF65-F5344CB8AC3E}">
        <p14:creationId xmlns:p14="http://schemas.microsoft.com/office/powerpoint/2010/main" val="1906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04F692-3ECE-FB8A-E2A7-2FF50045A6E8}"/>
              </a:ext>
            </a:extLst>
          </p:cNvPr>
          <p:cNvSpPr/>
          <p:nvPr/>
        </p:nvSpPr>
        <p:spPr>
          <a:xfrm>
            <a:off x="0" y="4617761"/>
            <a:ext cx="3129699" cy="52573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FE152-CC09-55A7-620A-2F1587CC3F04}"/>
              </a:ext>
            </a:extLst>
          </p:cNvPr>
          <p:cNvSpPr>
            <a:spLocks noGrp="1"/>
          </p:cNvSpPr>
          <p:nvPr>
            <p:ph type="title"/>
          </p:nvPr>
        </p:nvSpPr>
        <p:spPr/>
        <p:txBody>
          <a:bodyPr/>
          <a:lstStyle/>
          <a:p>
            <a:r>
              <a:rPr lang="en-US" dirty="0"/>
              <a:t>In-network coverage</a:t>
            </a:r>
          </a:p>
        </p:txBody>
      </p:sp>
      <p:sp>
        <p:nvSpPr>
          <p:cNvPr id="3" name="Content Placeholder 2">
            <a:extLst>
              <a:ext uri="{FF2B5EF4-FFF2-40B4-BE49-F238E27FC236}">
                <a16:creationId xmlns:a16="http://schemas.microsoft.com/office/drawing/2014/main" id="{BBDD8979-606C-0ECF-2EC4-3D5E52044E0F}"/>
              </a:ext>
            </a:extLst>
          </p:cNvPr>
          <p:cNvSpPr>
            <a:spLocks noGrp="1"/>
          </p:cNvSpPr>
          <p:nvPr>
            <p:ph idx="1"/>
          </p:nvPr>
        </p:nvSpPr>
        <p:spPr/>
        <p:txBody>
          <a:bodyPr/>
          <a:lstStyle/>
          <a:p>
            <a:pPr marL="0" indent="0">
              <a:buNone/>
            </a:pPr>
            <a:r>
              <a:rPr lang="en-US" b="1" dirty="0"/>
              <a:t>Perks of seeing an in-network dentist include:</a:t>
            </a:r>
            <a:br>
              <a:rPr lang="en-US" b="1" dirty="0"/>
            </a:br>
            <a:r>
              <a:rPr lang="en-US" b="1" dirty="0"/>
              <a:t>(Delta Dental PPO™/Delta Dental Premier®)</a:t>
            </a:r>
          </a:p>
          <a:p>
            <a:r>
              <a:rPr lang="en-US" sz="2000" dirty="0"/>
              <a:t>Network savings on covered services</a:t>
            </a:r>
          </a:p>
          <a:p>
            <a:r>
              <a:rPr lang="en-US" sz="2000" dirty="0"/>
              <a:t>No balance billing</a:t>
            </a:r>
          </a:p>
          <a:p>
            <a:r>
              <a:rPr lang="en-US" sz="2000" dirty="0"/>
              <a:t>Annual benefit dollars go further </a:t>
            </a:r>
          </a:p>
          <a:p>
            <a:r>
              <a:rPr lang="en-US" sz="2000" dirty="0"/>
              <a:t>Dentists submit claims directly to Delta Dental</a:t>
            </a:r>
          </a:p>
          <a:p>
            <a:r>
              <a:rPr lang="en-US" sz="2000" dirty="0"/>
              <a:t>Delta Dental sends plan payment directly </a:t>
            </a:r>
            <a:br>
              <a:rPr lang="en-US" sz="2000" dirty="0"/>
            </a:br>
            <a:r>
              <a:rPr lang="en-US" sz="2000" dirty="0"/>
              <a:t>to dentist</a:t>
            </a:r>
          </a:p>
        </p:txBody>
      </p:sp>
      <p:sp>
        <p:nvSpPr>
          <p:cNvPr id="4" name="Slide Number Placeholder 3">
            <a:extLst>
              <a:ext uri="{FF2B5EF4-FFF2-40B4-BE49-F238E27FC236}">
                <a16:creationId xmlns:a16="http://schemas.microsoft.com/office/drawing/2014/main" id="{9A1AEE69-0E39-3E9B-A45A-D33004FD3381}"/>
              </a:ext>
            </a:extLst>
          </p:cNvPr>
          <p:cNvSpPr>
            <a:spLocks noGrp="1"/>
          </p:cNvSpPr>
          <p:nvPr>
            <p:ph type="sldNum" sz="quarter" idx="4"/>
          </p:nvPr>
        </p:nvSpPr>
        <p:spPr/>
        <p:txBody>
          <a:bodyPr/>
          <a:lstStyle/>
          <a:p>
            <a:fld id="{B87BD71D-69BE-4AC5-8E30-1F73335219F4}" type="slidenum">
              <a:rPr lang="en-US" smtClean="0"/>
              <a:pPr/>
              <a:t>4</a:t>
            </a:fld>
            <a:endParaRPr lang="en-US" dirty="0"/>
          </a:p>
        </p:txBody>
      </p:sp>
      <p:pic>
        <p:nvPicPr>
          <p:cNvPr id="5" name="Picture 4">
            <a:extLst>
              <a:ext uri="{FF2B5EF4-FFF2-40B4-BE49-F238E27FC236}">
                <a16:creationId xmlns:a16="http://schemas.microsoft.com/office/drawing/2014/main" id="{F5EB8485-C4F3-72D1-FDA7-8CEE09FC9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0654" y="150699"/>
            <a:ext cx="2701179" cy="2701179"/>
          </a:xfrm>
          <a:prstGeom prst="rect">
            <a:avLst/>
          </a:prstGeom>
        </p:spPr>
      </p:pic>
      <p:pic>
        <p:nvPicPr>
          <p:cNvPr id="6" name="Picture 5">
            <a:extLst>
              <a:ext uri="{FF2B5EF4-FFF2-40B4-BE49-F238E27FC236}">
                <a16:creationId xmlns:a16="http://schemas.microsoft.com/office/drawing/2014/main" id="{FB1B04C4-BD47-27CF-43C7-AB5AA10A0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944" y="1418794"/>
            <a:ext cx="3909284" cy="3909284"/>
          </a:xfrm>
          <a:prstGeom prst="rect">
            <a:avLst/>
          </a:prstGeom>
        </p:spPr>
      </p:pic>
      <p:sp>
        <p:nvSpPr>
          <p:cNvPr id="7" name="TextBox 6">
            <a:hlinkClick r:id="rId5"/>
            <a:extLst>
              <a:ext uri="{FF2B5EF4-FFF2-40B4-BE49-F238E27FC236}">
                <a16:creationId xmlns:a16="http://schemas.microsoft.com/office/drawing/2014/main" id="{F806599D-0C8A-B430-CB1B-E5BF0B1A5E82}"/>
              </a:ext>
            </a:extLst>
          </p:cNvPr>
          <p:cNvSpPr txBox="1"/>
          <p:nvPr/>
        </p:nvSpPr>
        <p:spPr>
          <a:xfrm>
            <a:off x="1422943" y="4695964"/>
            <a:ext cx="1390380" cy="369332"/>
          </a:xfrm>
          <a:prstGeom prst="rect">
            <a:avLst/>
          </a:prstGeom>
          <a:noFill/>
        </p:spPr>
        <p:txBody>
          <a:bodyPr wrap="square" rtlCol="0">
            <a:spAutoFit/>
          </a:bodyPr>
          <a:lstStyle/>
          <a:p>
            <a:r>
              <a:rPr lang="en-US" b="1" dirty="0">
                <a:solidFill>
                  <a:srgbClr val="2DB035"/>
                </a:solidFill>
                <a:hlinkClick r:id="rId5">
                  <a:extLst>
                    <a:ext uri="{A12FA001-AC4F-418D-AE19-62706E023703}">
                      <ahyp:hlinkClr xmlns:ahyp="http://schemas.microsoft.com/office/drawing/2018/hyperlinkcolor" val="tx"/>
                    </a:ext>
                  </a:extLst>
                </a:hlinkClick>
              </a:rPr>
              <a:t>Learn More</a:t>
            </a:r>
            <a:endParaRPr lang="en-US" b="1" dirty="0">
              <a:solidFill>
                <a:srgbClr val="2DB035"/>
              </a:solidFill>
            </a:endParaRPr>
          </a:p>
        </p:txBody>
      </p:sp>
      <p:pic>
        <p:nvPicPr>
          <p:cNvPr id="9" name="Picture 8">
            <a:extLst>
              <a:ext uri="{FF2B5EF4-FFF2-40B4-BE49-F238E27FC236}">
                <a16:creationId xmlns:a16="http://schemas.microsoft.com/office/drawing/2014/main" id="{F98B48DA-D220-1960-77F9-4A7A3CE3B0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197" y="4769763"/>
            <a:ext cx="374253" cy="273844"/>
          </a:xfrm>
          <a:prstGeom prst="rect">
            <a:avLst/>
          </a:prstGeom>
        </p:spPr>
      </p:pic>
    </p:spTree>
    <p:extLst>
      <p:ext uri="{BB962C8B-B14F-4D97-AF65-F5344CB8AC3E}">
        <p14:creationId xmlns:p14="http://schemas.microsoft.com/office/powerpoint/2010/main" val="329184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DFB632-4C3F-E935-4F5C-3E383B60D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371" y="85294"/>
            <a:ext cx="2701179" cy="2701179"/>
          </a:xfrm>
          <a:prstGeom prst="rect">
            <a:avLst/>
          </a:prstGeom>
        </p:spPr>
      </p:pic>
      <p:sp>
        <p:nvSpPr>
          <p:cNvPr id="5" name="Title 4">
            <a:extLst>
              <a:ext uri="{FF2B5EF4-FFF2-40B4-BE49-F238E27FC236}">
                <a16:creationId xmlns:a16="http://schemas.microsoft.com/office/drawing/2014/main" id="{81CB9DE4-B0C7-BBA5-CA8E-CFD91551F7FF}"/>
              </a:ext>
            </a:extLst>
          </p:cNvPr>
          <p:cNvSpPr>
            <a:spLocks noGrp="1"/>
          </p:cNvSpPr>
          <p:nvPr>
            <p:ph type="title"/>
          </p:nvPr>
        </p:nvSpPr>
        <p:spPr/>
        <p:txBody>
          <a:bodyPr/>
          <a:lstStyle/>
          <a:p>
            <a:r>
              <a:rPr lang="en-US" dirty="0"/>
              <a:t>Out-of-network coverage</a:t>
            </a:r>
          </a:p>
        </p:txBody>
      </p:sp>
      <p:sp>
        <p:nvSpPr>
          <p:cNvPr id="6" name="Content Placeholder 5">
            <a:extLst>
              <a:ext uri="{FF2B5EF4-FFF2-40B4-BE49-F238E27FC236}">
                <a16:creationId xmlns:a16="http://schemas.microsoft.com/office/drawing/2014/main" id="{225A37C0-D11B-C474-80E2-143D55F389A6}"/>
              </a:ext>
            </a:extLst>
          </p:cNvPr>
          <p:cNvSpPr>
            <a:spLocks noGrp="1"/>
          </p:cNvSpPr>
          <p:nvPr>
            <p:ph idx="1"/>
          </p:nvPr>
        </p:nvSpPr>
        <p:spPr>
          <a:xfrm>
            <a:off x="252912" y="982491"/>
            <a:ext cx="5585459" cy="3394472"/>
          </a:xfrm>
        </p:spPr>
        <p:txBody>
          <a:bodyPr/>
          <a:lstStyle/>
          <a:p>
            <a:pPr marL="0" indent="0">
              <a:buNone/>
            </a:pPr>
            <a:r>
              <a:rPr lang="en-US" sz="2000" b="1" dirty="0"/>
              <a:t>What happens when you visit an </a:t>
            </a:r>
            <a:br>
              <a:rPr lang="en-US" sz="2000" b="1" dirty="0"/>
            </a:br>
            <a:r>
              <a:rPr lang="en-US" sz="2000" b="1" dirty="0"/>
              <a:t>out-of-network dentist?</a:t>
            </a:r>
          </a:p>
          <a:p>
            <a:r>
              <a:rPr lang="en-US" sz="2000" dirty="0"/>
              <a:t>If the dentist’s fees are higher than Delta Dental’s allowable charge, you may be responsible to pay the difference. </a:t>
            </a:r>
            <a:br>
              <a:rPr lang="en-US" sz="2000" dirty="0"/>
            </a:br>
            <a:endParaRPr lang="en-US" sz="2000" dirty="0"/>
          </a:p>
          <a:p>
            <a:r>
              <a:rPr lang="en-US" sz="2000" dirty="0"/>
              <a:t>You are responsible for submitting a claim form to Delta Dental, though your dentist may assist you.</a:t>
            </a:r>
            <a:br>
              <a:rPr lang="en-US" sz="2000" dirty="0"/>
            </a:br>
            <a:endParaRPr lang="en-US" sz="2000" dirty="0"/>
          </a:p>
          <a:p>
            <a:r>
              <a:rPr lang="en-US" sz="2000" dirty="0"/>
              <a:t>Benefit payments go directly to you.</a:t>
            </a:r>
          </a:p>
        </p:txBody>
      </p:sp>
      <p:sp>
        <p:nvSpPr>
          <p:cNvPr id="11" name="Slide Number Placeholder 3">
            <a:extLst>
              <a:ext uri="{FF2B5EF4-FFF2-40B4-BE49-F238E27FC236}">
                <a16:creationId xmlns:a16="http://schemas.microsoft.com/office/drawing/2014/main" id="{98743673-2E00-9BF1-56C7-7BC18E9D4300}"/>
              </a:ext>
            </a:extLst>
          </p:cNvPr>
          <p:cNvSpPr>
            <a:spLocks noGrp="1"/>
          </p:cNvSpPr>
          <p:nvPr>
            <p:ph type="sldNum" sz="quarter" idx="4"/>
          </p:nvPr>
        </p:nvSpPr>
        <p:spPr/>
        <p:txBody>
          <a:bodyPr/>
          <a:lstStyle/>
          <a:p>
            <a:fld id="{B87BD71D-69BE-4AC5-8E30-1F73335219F4}" type="slidenum">
              <a:rPr lang="en-US" smtClean="0"/>
              <a:pPr/>
              <a:t>5</a:t>
            </a:fld>
            <a:endParaRPr lang="en-US" dirty="0"/>
          </a:p>
        </p:txBody>
      </p:sp>
      <p:pic>
        <p:nvPicPr>
          <p:cNvPr id="10" name="Picture 9">
            <a:extLst>
              <a:ext uri="{FF2B5EF4-FFF2-40B4-BE49-F238E27FC236}">
                <a16:creationId xmlns:a16="http://schemas.microsoft.com/office/drawing/2014/main" id="{CB2F5450-EF8A-536E-8DB6-5D1CFE50B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944" y="1418794"/>
            <a:ext cx="3909284" cy="3909284"/>
          </a:xfrm>
          <a:prstGeom prst="rect">
            <a:avLst/>
          </a:prstGeom>
        </p:spPr>
      </p:pic>
    </p:spTree>
    <p:extLst>
      <p:ext uri="{BB962C8B-B14F-4D97-AF65-F5344CB8AC3E}">
        <p14:creationId xmlns:p14="http://schemas.microsoft.com/office/powerpoint/2010/main" val="79147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4FE3D9-5997-50AB-6737-EE9E71C01548}"/>
              </a:ext>
            </a:extLst>
          </p:cNvPr>
          <p:cNvSpPr>
            <a:spLocks noGrp="1"/>
          </p:cNvSpPr>
          <p:nvPr>
            <p:ph type="title"/>
          </p:nvPr>
        </p:nvSpPr>
        <p:spPr/>
        <p:txBody>
          <a:bodyPr/>
          <a:lstStyle/>
          <a:p>
            <a:r>
              <a:rPr lang="en-US" dirty="0"/>
              <a:t>Network size</a:t>
            </a:r>
          </a:p>
        </p:txBody>
      </p:sp>
      <p:sp>
        <p:nvSpPr>
          <p:cNvPr id="7" name="Slide Number Placeholder 3">
            <a:extLst>
              <a:ext uri="{FF2B5EF4-FFF2-40B4-BE49-F238E27FC236}">
                <a16:creationId xmlns:a16="http://schemas.microsoft.com/office/drawing/2014/main" id="{DBD27A65-AA59-FB76-DF0E-A0BB7D629FDC}"/>
              </a:ext>
            </a:extLst>
          </p:cNvPr>
          <p:cNvSpPr>
            <a:spLocks noGrp="1"/>
          </p:cNvSpPr>
          <p:nvPr>
            <p:ph type="sldNum" sz="quarter" idx="4"/>
          </p:nvPr>
        </p:nvSpPr>
        <p:spPr>
          <a:xfrm>
            <a:off x="259398" y="4747808"/>
            <a:ext cx="489625" cy="273844"/>
          </a:xfrm>
        </p:spPr>
        <p:txBody>
          <a:bodyPr/>
          <a:lstStyle/>
          <a:p>
            <a:fld id="{B87BD71D-69BE-4AC5-8E30-1F73335219F4}" type="slidenum">
              <a:rPr lang="en-US" smtClean="0"/>
              <a:pPr/>
              <a:t>6</a:t>
            </a:fld>
            <a:endParaRPr lang="en-US" dirty="0"/>
          </a:p>
        </p:txBody>
      </p:sp>
      <p:sp>
        <p:nvSpPr>
          <p:cNvPr id="8" name="TextBox 7">
            <a:extLst>
              <a:ext uri="{FF2B5EF4-FFF2-40B4-BE49-F238E27FC236}">
                <a16:creationId xmlns:a16="http://schemas.microsoft.com/office/drawing/2014/main" id="{E02CDB2C-B391-E83A-A00A-DBE72DFD5D43}"/>
              </a:ext>
            </a:extLst>
          </p:cNvPr>
          <p:cNvSpPr txBox="1"/>
          <p:nvPr/>
        </p:nvSpPr>
        <p:spPr>
          <a:xfrm>
            <a:off x="504210" y="4777008"/>
            <a:ext cx="1999075" cy="215444"/>
          </a:xfrm>
          <a:prstGeom prst="rect">
            <a:avLst/>
          </a:prstGeom>
          <a:noFill/>
        </p:spPr>
        <p:txBody>
          <a:bodyPr wrap="square" rtlCol="0">
            <a:spAutoFit/>
          </a:bodyPr>
          <a:lstStyle/>
          <a:p>
            <a:r>
              <a:rPr lang="en-US" sz="800" i="1" dirty="0">
                <a:solidFill>
                  <a:schemeClr val="tx1">
                    <a:lumMod val="65000"/>
                    <a:lumOff val="35000"/>
                  </a:schemeClr>
                </a:solidFill>
              </a:rPr>
              <a:t>Reflects June 2024 data</a:t>
            </a:r>
          </a:p>
        </p:txBody>
      </p:sp>
      <p:pic>
        <p:nvPicPr>
          <p:cNvPr id="30" name="Picture 29">
            <a:extLst>
              <a:ext uri="{FF2B5EF4-FFF2-40B4-BE49-F238E27FC236}">
                <a16:creationId xmlns:a16="http://schemas.microsoft.com/office/drawing/2014/main" id="{95DEFD65-CF2E-3FCA-7B52-D4364D2DC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7" y="627497"/>
            <a:ext cx="1703178" cy="1703178"/>
          </a:xfrm>
          <a:prstGeom prst="rect">
            <a:avLst/>
          </a:prstGeom>
        </p:spPr>
      </p:pic>
      <p:sp>
        <p:nvSpPr>
          <p:cNvPr id="31" name="TextBox 30">
            <a:extLst>
              <a:ext uri="{FF2B5EF4-FFF2-40B4-BE49-F238E27FC236}">
                <a16:creationId xmlns:a16="http://schemas.microsoft.com/office/drawing/2014/main" id="{0706DA84-BBCA-A39A-E5F4-5C5B2E0E3F7B}"/>
              </a:ext>
            </a:extLst>
          </p:cNvPr>
          <p:cNvSpPr txBox="1"/>
          <p:nvPr/>
        </p:nvSpPr>
        <p:spPr>
          <a:xfrm>
            <a:off x="2061349" y="935035"/>
            <a:ext cx="3002966" cy="307777"/>
          </a:xfrm>
          <a:prstGeom prst="rect">
            <a:avLst/>
          </a:prstGeom>
          <a:noFill/>
        </p:spPr>
        <p:txBody>
          <a:bodyPr wrap="square" rtlCol="0">
            <a:spAutoFit/>
          </a:bodyPr>
          <a:lstStyle/>
          <a:p>
            <a:r>
              <a:rPr lang="en-US" sz="1400" b="1" dirty="0">
                <a:latin typeface="Calibri" panose="020F0502020204030204" pitchFamily="34" charset="0"/>
                <a:ea typeface="Calibri" charset="0"/>
                <a:cs typeface="Calibri" panose="020F0502020204030204" pitchFamily="34" charset="0"/>
              </a:rPr>
              <a:t>Delta Dental Premier®</a:t>
            </a:r>
            <a:endParaRPr lang="en-US" sz="14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C92666F-78E2-1FC5-90FB-9958661372C6}"/>
              </a:ext>
            </a:extLst>
          </p:cNvPr>
          <p:cNvSpPr txBox="1"/>
          <p:nvPr/>
        </p:nvSpPr>
        <p:spPr>
          <a:xfrm>
            <a:off x="2061349" y="1608842"/>
            <a:ext cx="3244327" cy="307777"/>
          </a:xfrm>
          <a:prstGeom prst="rect">
            <a:avLst/>
          </a:prstGeom>
          <a:noFill/>
        </p:spPr>
        <p:txBody>
          <a:bodyPr wrap="square" rtlCol="0">
            <a:spAutoFit/>
          </a:bodyPr>
          <a:lstStyle/>
          <a:p>
            <a:r>
              <a:rPr lang="en-US" sz="1400" b="1" dirty="0">
                <a:latin typeface="Calibri" panose="020F0502020204030204" pitchFamily="34" charset="0"/>
                <a:ea typeface="Calibri" charset="0"/>
                <a:cs typeface="Calibri" panose="020F0502020204030204" pitchFamily="34" charset="0"/>
              </a:rPr>
              <a:t>Delta Dental PPO</a:t>
            </a:r>
            <a:r>
              <a:rPr lang="en-US" sz="1400" b="1" baseline="30000" dirty="0">
                <a:latin typeface="Calibri" panose="020F0502020204030204" pitchFamily="34" charset="0"/>
                <a:ea typeface="Calibri" charset="0"/>
                <a:cs typeface="Calibri" panose="020F0502020204030204" pitchFamily="34" charset="0"/>
              </a:rPr>
              <a:t>TM</a:t>
            </a:r>
            <a:endParaRPr lang="en-US" sz="1400"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CDA1382-9AE1-5777-EC31-3A954238FA8D}"/>
              </a:ext>
            </a:extLst>
          </p:cNvPr>
          <p:cNvSpPr txBox="1"/>
          <p:nvPr/>
        </p:nvSpPr>
        <p:spPr>
          <a:xfrm>
            <a:off x="259398" y="1836707"/>
            <a:ext cx="1836296" cy="461665"/>
          </a:xfrm>
          <a:prstGeom prst="rect">
            <a:avLst/>
          </a:prstGeom>
          <a:noFill/>
        </p:spPr>
        <p:txBody>
          <a:bodyPr wrap="square" rtlCol="0">
            <a:spAutoFit/>
          </a:bodyPr>
          <a:lstStyle/>
          <a:p>
            <a:pPr algn="ctr"/>
            <a:r>
              <a:rPr lang="en-US" sz="2400" b="1" dirty="0">
                <a:solidFill>
                  <a:srgbClr val="43B02A"/>
                </a:solidFill>
              </a:rPr>
              <a:t>National</a:t>
            </a:r>
            <a:endParaRPr lang="en-US" sz="2400" b="1" baseline="30000" dirty="0">
              <a:solidFill>
                <a:srgbClr val="43B02A"/>
              </a:solidFill>
            </a:endParaRPr>
          </a:p>
        </p:txBody>
      </p:sp>
      <p:sp>
        <p:nvSpPr>
          <p:cNvPr id="34" name="TextBox 33">
            <a:extLst>
              <a:ext uri="{FF2B5EF4-FFF2-40B4-BE49-F238E27FC236}">
                <a16:creationId xmlns:a16="http://schemas.microsoft.com/office/drawing/2014/main" id="{8F4439E5-4C87-91EA-FEDF-8BDDA3051DC5}"/>
              </a:ext>
            </a:extLst>
          </p:cNvPr>
          <p:cNvSpPr txBox="1"/>
          <p:nvPr/>
        </p:nvSpPr>
        <p:spPr>
          <a:xfrm>
            <a:off x="259398" y="3730154"/>
            <a:ext cx="1836296" cy="461665"/>
          </a:xfrm>
          <a:prstGeom prst="rect">
            <a:avLst/>
          </a:prstGeom>
          <a:noFill/>
        </p:spPr>
        <p:txBody>
          <a:bodyPr wrap="square" rtlCol="0">
            <a:spAutoFit/>
          </a:bodyPr>
          <a:lstStyle/>
          <a:p>
            <a:pPr algn="ctr"/>
            <a:r>
              <a:rPr lang="en-US" sz="2400" b="1" dirty="0">
                <a:solidFill>
                  <a:srgbClr val="00AEC7"/>
                </a:solidFill>
              </a:rPr>
              <a:t>Minnesota</a:t>
            </a:r>
            <a:endParaRPr lang="en-US" sz="2400" b="1" baseline="30000" dirty="0">
              <a:solidFill>
                <a:srgbClr val="00AEC7"/>
              </a:solidFill>
            </a:endParaRPr>
          </a:p>
        </p:txBody>
      </p:sp>
      <p:sp>
        <p:nvSpPr>
          <p:cNvPr id="35" name="Rectangle 34">
            <a:extLst>
              <a:ext uri="{FF2B5EF4-FFF2-40B4-BE49-F238E27FC236}">
                <a16:creationId xmlns:a16="http://schemas.microsoft.com/office/drawing/2014/main" id="{E660F86E-9711-BD4A-D58B-9ED04B605543}"/>
              </a:ext>
            </a:extLst>
          </p:cNvPr>
          <p:cNvSpPr/>
          <p:nvPr/>
        </p:nvSpPr>
        <p:spPr>
          <a:xfrm>
            <a:off x="2082573" y="1201493"/>
            <a:ext cx="4701186" cy="293681"/>
          </a:xfrm>
          <a:prstGeom prst="rect">
            <a:avLst/>
          </a:prstGeom>
          <a:solidFill>
            <a:srgbClr val="D0E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F1791D5-BABB-5F57-E49F-4E5E6ED0ED80}"/>
              </a:ext>
            </a:extLst>
          </p:cNvPr>
          <p:cNvSpPr/>
          <p:nvPr/>
        </p:nvSpPr>
        <p:spPr>
          <a:xfrm>
            <a:off x="2082573" y="1195620"/>
            <a:ext cx="3318683" cy="293681"/>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0FF0DF-615B-D129-E9DC-9DCC6D8CFBA6}"/>
              </a:ext>
            </a:extLst>
          </p:cNvPr>
          <p:cNvSpPr txBox="1"/>
          <p:nvPr/>
        </p:nvSpPr>
        <p:spPr>
          <a:xfrm>
            <a:off x="2186040" y="1173183"/>
            <a:ext cx="2179607"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ea typeface="Calibri" charset="0"/>
                <a:cs typeface="Calibri" panose="020F0502020204030204" pitchFamily="34" charset="0"/>
              </a:rPr>
              <a:t>152,187 Dentists</a:t>
            </a:r>
            <a:endParaRPr lang="en-US" sz="1600" b="1" dirty="0">
              <a:solidFill>
                <a:schemeClr val="bg1"/>
              </a:solidFill>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143CC136-4FF9-FAD7-7898-D836A9FE971E}"/>
              </a:ext>
            </a:extLst>
          </p:cNvPr>
          <p:cNvSpPr/>
          <p:nvPr/>
        </p:nvSpPr>
        <p:spPr>
          <a:xfrm>
            <a:off x="2082573" y="1883881"/>
            <a:ext cx="4701186" cy="293681"/>
          </a:xfrm>
          <a:prstGeom prst="rect">
            <a:avLst/>
          </a:prstGeom>
          <a:solidFill>
            <a:srgbClr val="D0E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A98D3DD-43CE-8C87-8055-7CEE0DAFED71}"/>
              </a:ext>
            </a:extLst>
          </p:cNvPr>
          <p:cNvSpPr/>
          <p:nvPr/>
        </p:nvSpPr>
        <p:spPr>
          <a:xfrm>
            <a:off x="2082574" y="1878008"/>
            <a:ext cx="2619921" cy="293681"/>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EBC0F44-D099-0865-1E9C-CBF2BC7EF160}"/>
              </a:ext>
            </a:extLst>
          </p:cNvPr>
          <p:cNvSpPr txBox="1"/>
          <p:nvPr/>
        </p:nvSpPr>
        <p:spPr>
          <a:xfrm>
            <a:off x="2186040" y="1869218"/>
            <a:ext cx="2179607"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ea typeface="Calibri" charset="0"/>
                <a:cs typeface="Calibri" panose="020F0502020204030204" pitchFamily="34" charset="0"/>
              </a:rPr>
              <a:t>114,530 Dentists</a:t>
            </a:r>
            <a:endParaRPr lang="en-US" sz="1600" b="1" dirty="0">
              <a:solidFill>
                <a:schemeClr val="bg1"/>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5AAE457A-C081-4980-4A7C-227994C2BC18}"/>
              </a:ext>
            </a:extLst>
          </p:cNvPr>
          <p:cNvSpPr txBox="1"/>
          <p:nvPr/>
        </p:nvSpPr>
        <p:spPr>
          <a:xfrm>
            <a:off x="2061349" y="2858084"/>
            <a:ext cx="3002966" cy="307777"/>
          </a:xfrm>
          <a:prstGeom prst="rect">
            <a:avLst/>
          </a:prstGeom>
          <a:noFill/>
        </p:spPr>
        <p:txBody>
          <a:bodyPr wrap="square" rtlCol="0">
            <a:spAutoFit/>
          </a:bodyPr>
          <a:lstStyle/>
          <a:p>
            <a:r>
              <a:rPr lang="en-US" sz="1400" b="1" dirty="0">
                <a:latin typeface="Calibri" panose="020F0502020204030204" pitchFamily="34" charset="0"/>
                <a:ea typeface="Calibri" charset="0"/>
                <a:cs typeface="Calibri" panose="020F0502020204030204" pitchFamily="34" charset="0"/>
              </a:rPr>
              <a:t>Delta Dental Premier®</a:t>
            </a:r>
            <a:endParaRPr lang="en-US" sz="1400" b="1"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C403360F-7E09-7FE3-003A-03283D585A62}"/>
              </a:ext>
            </a:extLst>
          </p:cNvPr>
          <p:cNvSpPr txBox="1"/>
          <p:nvPr/>
        </p:nvSpPr>
        <p:spPr>
          <a:xfrm>
            <a:off x="2061349" y="3531891"/>
            <a:ext cx="3244327" cy="307777"/>
          </a:xfrm>
          <a:prstGeom prst="rect">
            <a:avLst/>
          </a:prstGeom>
          <a:noFill/>
        </p:spPr>
        <p:txBody>
          <a:bodyPr wrap="square" rtlCol="0">
            <a:spAutoFit/>
          </a:bodyPr>
          <a:lstStyle/>
          <a:p>
            <a:r>
              <a:rPr lang="en-US" sz="1400" b="1" dirty="0">
                <a:latin typeface="Calibri" panose="020F0502020204030204" pitchFamily="34" charset="0"/>
                <a:ea typeface="Calibri" charset="0"/>
                <a:cs typeface="Calibri" panose="020F0502020204030204" pitchFamily="34" charset="0"/>
              </a:rPr>
              <a:t>Delta Dental PPO</a:t>
            </a:r>
            <a:r>
              <a:rPr lang="en-US" sz="1400" b="1" baseline="30000" dirty="0">
                <a:latin typeface="Calibri" panose="020F0502020204030204" pitchFamily="34" charset="0"/>
                <a:ea typeface="Calibri" charset="0"/>
                <a:cs typeface="Calibri" panose="020F0502020204030204" pitchFamily="34" charset="0"/>
              </a:rPr>
              <a:t>TM</a:t>
            </a:r>
            <a:endParaRPr lang="en-US" sz="1400" b="1" dirty="0">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1EA2483F-C8FF-6306-F731-2AB172D5A168}"/>
              </a:ext>
            </a:extLst>
          </p:cNvPr>
          <p:cNvSpPr/>
          <p:nvPr/>
        </p:nvSpPr>
        <p:spPr>
          <a:xfrm>
            <a:off x="2082573" y="3124542"/>
            <a:ext cx="4701186" cy="293681"/>
          </a:xfrm>
          <a:prstGeom prst="rect">
            <a:avLst/>
          </a:prstGeom>
          <a:solidFill>
            <a:srgbClr val="00AEC7">
              <a:alpha val="247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34D4F35-238C-ABBE-CE72-369BB994FDDD}"/>
              </a:ext>
            </a:extLst>
          </p:cNvPr>
          <p:cNvSpPr/>
          <p:nvPr/>
        </p:nvSpPr>
        <p:spPr>
          <a:xfrm>
            <a:off x="2082573" y="3118669"/>
            <a:ext cx="3812087" cy="293681"/>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8F21C26-95D1-6E0F-E0CA-22CCB68C134E}"/>
              </a:ext>
            </a:extLst>
          </p:cNvPr>
          <p:cNvSpPr txBox="1"/>
          <p:nvPr/>
        </p:nvSpPr>
        <p:spPr>
          <a:xfrm>
            <a:off x="2186040" y="3096232"/>
            <a:ext cx="2179607"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ea typeface="Calibri" charset="0"/>
                <a:cs typeface="Calibri" panose="020F0502020204030204" pitchFamily="34" charset="0"/>
              </a:rPr>
              <a:t>2,827 Dentists</a:t>
            </a:r>
            <a:endParaRPr lang="en-US" sz="1600" b="1" dirty="0">
              <a:solidFill>
                <a:schemeClr val="bg1"/>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3BF1C54B-9F5F-D033-19B0-74899D61C41A}"/>
              </a:ext>
            </a:extLst>
          </p:cNvPr>
          <p:cNvSpPr/>
          <p:nvPr/>
        </p:nvSpPr>
        <p:spPr>
          <a:xfrm>
            <a:off x="2082573" y="3806930"/>
            <a:ext cx="4701186" cy="293681"/>
          </a:xfrm>
          <a:prstGeom prst="rect">
            <a:avLst/>
          </a:prstGeom>
          <a:solidFill>
            <a:srgbClr val="00AEC7">
              <a:alpha val="247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DB7EF65-303D-8793-19DB-EB99709FD719}"/>
              </a:ext>
            </a:extLst>
          </p:cNvPr>
          <p:cNvSpPr/>
          <p:nvPr/>
        </p:nvSpPr>
        <p:spPr>
          <a:xfrm>
            <a:off x="2082574" y="3801057"/>
            <a:ext cx="2619921" cy="293681"/>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46B0427-7AC6-A242-6D4F-8B88F4747B62}"/>
              </a:ext>
            </a:extLst>
          </p:cNvPr>
          <p:cNvSpPr txBox="1"/>
          <p:nvPr/>
        </p:nvSpPr>
        <p:spPr>
          <a:xfrm>
            <a:off x="2186040" y="3792267"/>
            <a:ext cx="2179607"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ea typeface="Calibri" charset="0"/>
                <a:cs typeface="Calibri" panose="020F0502020204030204" pitchFamily="34" charset="0"/>
              </a:rPr>
              <a:t>1,820 Dentists</a:t>
            </a:r>
            <a:endParaRPr lang="en-US" sz="1600" b="1" dirty="0">
              <a:solidFill>
                <a:schemeClr val="bg1"/>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32B88E8B-127E-08B1-5613-BCA69075E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48" y="2644449"/>
            <a:ext cx="1123796" cy="1123796"/>
          </a:xfrm>
          <a:prstGeom prst="rect">
            <a:avLst/>
          </a:prstGeom>
        </p:spPr>
      </p:pic>
    </p:spTree>
    <p:extLst>
      <p:ext uri="{BB962C8B-B14F-4D97-AF65-F5344CB8AC3E}">
        <p14:creationId xmlns:p14="http://schemas.microsoft.com/office/powerpoint/2010/main" val="14638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1C94C-0264-FEC1-9209-42B0CF6E42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EBBAAA-456C-BA13-D385-438A388CE0E4}"/>
              </a:ext>
            </a:extLst>
          </p:cNvPr>
          <p:cNvSpPr>
            <a:spLocks noGrp="1"/>
          </p:cNvSpPr>
          <p:nvPr>
            <p:ph type="title"/>
          </p:nvPr>
        </p:nvSpPr>
        <p:spPr/>
        <p:txBody>
          <a:bodyPr/>
          <a:lstStyle/>
          <a:p>
            <a:r>
              <a:rPr lang="en-US" dirty="0"/>
              <a:t>Network size</a:t>
            </a:r>
          </a:p>
        </p:txBody>
      </p:sp>
      <p:sp>
        <p:nvSpPr>
          <p:cNvPr id="7" name="Slide Number Placeholder 3">
            <a:extLst>
              <a:ext uri="{FF2B5EF4-FFF2-40B4-BE49-F238E27FC236}">
                <a16:creationId xmlns:a16="http://schemas.microsoft.com/office/drawing/2014/main" id="{E48CD255-FCD5-573E-57A2-5C3DEEEBE845}"/>
              </a:ext>
            </a:extLst>
          </p:cNvPr>
          <p:cNvSpPr>
            <a:spLocks noGrp="1"/>
          </p:cNvSpPr>
          <p:nvPr>
            <p:ph type="sldNum" sz="quarter" idx="4"/>
          </p:nvPr>
        </p:nvSpPr>
        <p:spPr>
          <a:xfrm>
            <a:off x="259398" y="4747808"/>
            <a:ext cx="489625" cy="273844"/>
          </a:xfrm>
        </p:spPr>
        <p:txBody>
          <a:bodyPr/>
          <a:lstStyle/>
          <a:p>
            <a:fld id="{B87BD71D-69BE-4AC5-8E30-1F73335219F4}" type="slidenum">
              <a:rPr lang="en-US" smtClean="0"/>
              <a:pPr/>
              <a:t>7</a:t>
            </a:fld>
            <a:endParaRPr lang="en-US" dirty="0"/>
          </a:p>
        </p:txBody>
      </p:sp>
      <p:sp>
        <p:nvSpPr>
          <p:cNvPr id="8" name="TextBox 7">
            <a:extLst>
              <a:ext uri="{FF2B5EF4-FFF2-40B4-BE49-F238E27FC236}">
                <a16:creationId xmlns:a16="http://schemas.microsoft.com/office/drawing/2014/main" id="{A26880A1-EC16-6117-CCCE-00C7951203C9}"/>
              </a:ext>
            </a:extLst>
          </p:cNvPr>
          <p:cNvSpPr txBox="1"/>
          <p:nvPr/>
        </p:nvSpPr>
        <p:spPr>
          <a:xfrm>
            <a:off x="504210" y="4777008"/>
            <a:ext cx="1999075" cy="215444"/>
          </a:xfrm>
          <a:prstGeom prst="rect">
            <a:avLst/>
          </a:prstGeom>
          <a:noFill/>
        </p:spPr>
        <p:txBody>
          <a:bodyPr wrap="square" rtlCol="0">
            <a:spAutoFit/>
          </a:bodyPr>
          <a:lstStyle/>
          <a:p>
            <a:r>
              <a:rPr lang="en-US" sz="800" i="1" dirty="0">
                <a:solidFill>
                  <a:schemeClr val="tx1">
                    <a:lumMod val="65000"/>
                    <a:lumOff val="35000"/>
                  </a:schemeClr>
                </a:solidFill>
              </a:rPr>
              <a:t>Reflects June 2024 data</a:t>
            </a:r>
          </a:p>
        </p:txBody>
      </p:sp>
      <p:pic>
        <p:nvPicPr>
          <p:cNvPr id="2" name="Picture 1">
            <a:extLst>
              <a:ext uri="{FF2B5EF4-FFF2-40B4-BE49-F238E27FC236}">
                <a16:creationId xmlns:a16="http://schemas.microsoft.com/office/drawing/2014/main" id="{266525C4-856A-0EF8-33A7-A3252255B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10" y="663501"/>
            <a:ext cx="1306180" cy="1306180"/>
          </a:xfrm>
          <a:prstGeom prst="rect">
            <a:avLst/>
          </a:prstGeom>
        </p:spPr>
      </p:pic>
      <p:sp>
        <p:nvSpPr>
          <p:cNvPr id="3" name="TextBox 2">
            <a:extLst>
              <a:ext uri="{FF2B5EF4-FFF2-40B4-BE49-F238E27FC236}">
                <a16:creationId xmlns:a16="http://schemas.microsoft.com/office/drawing/2014/main" id="{6C86F854-3CEA-616E-4549-600AE7BF5226}"/>
              </a:ext>
            </a:extLst>
          </p:cNvPr>
          <p:cNvSpPr txBox="1"/>
          <p:nvPr/>
        </p:nvSpPr>
        <p:spPr>
          <a:xfrm>
            <a:off x="2097329" y="747912"/>
            <a:ext cx="30029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Calibri" charset="0"/>
                <a:cs typeface="Calibri" panose="020F0502020204030204" pitchFamily="34" charset="0"/>
              </a:rPr>
              <a:t>Delta Dental Premier®</a:t>
            </a:r>
            <a:endPar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67BB3975-F59B-9D85-4CA3-6D2136E00116}"/>
              </a:ext>
            </a:extLst>
          </p:cNvPr>
          <p:cNvSpPr txBox="1"/>
          <p:nvPr/>
        </p:nvSpPr>
        <p:spPr>
          <a:xfrm>
            <a:off x="2097329" y="1327678"/>
            <a:ext cx="32443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Calibri" charset="0"/>
                <a:cs typeface="Calibri" panose="020F0502020204030204" pitchFamily="34" charset="0"/>
              </a:rPr>
              <a:t>Delta Dental PPO</a:t>
            </a:r>
            <a:r>
              <a:rPr kumimoji="0" lang="en-US" sz="1200" b="1" i="0" u="none" strike="noStrike" kern="1200" cap="none" spc="0" normalizeH="0" baseline="30000" noProof="0" dirty="0">
                <a:ln>
                  <a:noFill/>
                </a:ln>
                <a:effectLst/>
                <a:uLnTx/>
                <a:uFillTx/>
                <a:latin typeface="Calibri" panose="020F0502020204030204" pitchFamily="34" charset="0"/>
                <a:ea typeface="Calibri" charset="0"/>
                <a:cs typeface="Calibri" panose="020F0502020204030204" pitchFamily="34" charset="0"/>
              </a:rPr>
              <a:t>TM</a:t>
            </a:r>
            <a:endPar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9C80E7E1-C834-A87C-4DEB-3624ACB9AE42}"/>
              </a:ext>
            </a:extLst>
          </p:cNvPr>
          <p:cNvSpPr txBox="1"/>
          <p:nvPr/>
        </p:nvSpPr>
        <p:spPr>
          <a:xfrm>
            <a:off x="206810" y="1619743"/>
            <a:ext cx="1836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3B02A"/>
                </a:solidFill>
                <a:effectLst/>
                <a:uLnTx/>
                <a:uFillTx/>
                <a:latin typeface="Calibri"/>
                <a:ea typeface="+mn-ea"/>
                <a:cs typeface="+mn-cs"/>
              </a:rPr>
              <a:t>National</a:t>
            </a:r>
            <a:endParaRPr kumimoji="0" lang="en-US" sz="1800" b="1" i="0" u="none" strike="noStrike" kern="1200" cap="none" spc="0" normalizeH="0" baseline="30000" noProof="0" dirty="0">
              <a:ln>
                <a:noFill/>
              </a:ln>
              <a:solidFill>
                <a:srgbClr val="43B02A"/>
              </a:solidFill>
              <a:effectLst/>
              <a:uLnTx/>
              <a:uFillTx/>
              <a:latin typeface="Calibri"/>
              <a:ea typeface="+mn-ea"/>
              <a:cs typeface="+mn-cs"/>
            </a:endParaRPr>
          </a:p>
        </p:txBody>
      </p:sp>
      <p:sp>
        <p:nvSpPr>
          <p:cNvPr id="9" name="TextBox 8">
            <a:extLst>
              <a:ext uri="{FF2B5EF4-FFF2-40B4-BE49-F238E27FC236}">
                <a16:creationId xmlns:a16="http://schemas.microsoft.com/office/drawing/2014/main" id="{40860740-00FE-5434-DAAB-F844A2F3906F}"/>
              </a:ext>
            </a:extLst>
          </p:cNvPr>
          <p:cNvSpPr txBox="1"/>
          <p:nvPr/>
        </p:nvSpPr>
        <p:spPr>
          <a:xfrm>
            <a:off x="206810" y="3069593"/>
            <a:ext cx="1836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C7"/>
                </a:solidFill>
                <a:effectLst/>
                <a:uLnTx/>
                <a:uFillTx/>
                <a:latin typeface="Calibri"/>
                <a:ea typeface="+mn-ea"/>
                <a:cs typeface="+mn-cs"/>
              </a:rPr>
              <a:t>Minnesota</a:t>
            </a:r>
            <a:endParaRPr kumimoji="0" lang="en-US" sz="1800" b="1" i="0" u="none" strike="noStrike" kern="1200" cap="none" spc="0" normalizeH="0" baseline="30000" noProof="0" dirty="0">
              <a:ln>
                <a:noFill/>
              </a:ln>
              <a:solidFill>
                <a:srgbClr val="00AEC7"/>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98FB1B4A-06D0-89F7-4421-DEA7B6DA466A}"/>
              </a:ext>
            </a:extLst>
          </p:cNvPr>
          <p:cNvSpPr/>
          <p:nvPr/>
        </p:nvSpPr>
        <p:spPr>
          <a:xfrm>
            <a:off x="2118553" y="987074"/>
            <a:ext cx="4701186" cy="293681"/>
          </a:xfrm>
          <a:prstGeom prst="rect">
            <a:avLst/>
          </a:prstGeom>
          <a:solidFill>
            <a:srgbClr val="D0E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017EC4B-59CF-473F-8C44-6C45653E40CD}"/>
              </a:ext>
            </a:extLst>
          </p:cNvPr>
          <p:cNvSpPr/>
          <p:nvPr/>
        </p:nvSpPr>
        <p:spPr>
          <a:xfrm>
            <a:off x="2118553" y="981201"/>
            <a:ext cx="3318683" cy="293681"/>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17CB1C8-FA2E-D19F-A661-D52FD68CD215}"/>
              </a:ext>
            </a:extLst>
          </p:cNvPr>
          <p:cNvSpPr txBox="1"/>
          <p:nvPr/>
        </p:nvSpPr>
        <p:spPr>
          <a:xfrm>
            <a:off x="2162483" y="935890"/>
            <a:ext cx="2179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charset="0"/>
                <a:cs typeface="Calibri" panose="020F0502020204030204" pitchFamily="34" charset="0"/>
              </a:rPr>
              <a:t>152,187 Dentists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CD5582A6-9740-1998-FF25-CA0C7BC5239D}"/>
              </a:ext>
            </a:extLst>
          </p:cNvPr>
          <p:cNvSpPr/>
          <p:nvPr/>
        </p:nvSpPr>
        <p:spPr>
          <a:xfrm>
            <a:off x="2118553" y="1575421"/>
            <a:ext cx="4701186" cy="293681"/>
          </a:xfrm>
          <a:prstGeom prst="rect">
            <a:avLst/>
          </a:prstGeom>
          <a:solidFill>
            <a:srgbClr val="D0E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49141BE-CE78-9EFF-3921-D8E5E8DBCE2D}"/>
              </a:ext>
            </a:extLst>
          </p:cNvPr>
          <p:cNvSpPr/>
          <p:nvPr/>
        </p:nvSpPr>
        <p:spPr>
          <a:xfrm>
            <a:off x="2118554" y="1569548"/>
            <a:ext cx="2619921" cy="293681"/>
          </a:xfrm>
          <a:prstGeom prst="rect">
            <a:avLst/>
          </a:prstGeom>
          <a:solidFill>
            <a:srgbClr val="2DB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A46E92A-CAC4-E6A1-E496-71E71B4973CE}"/>
              </a:ext>
            </a:extLst>
          </p:cNvPr>
          <p:cNvSpPr txBox="1"/>
          <p:nvPr/>
        </p:nvSpPr>
        <p:spPr>
          <a:xfrm>
            <a:off x="2222020" y="1560758"/>
            <a:ext cx="2179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charset="0"/>
                <a:cs typeface="Calibri" panose="020F0502020204030204" pitchFamily="34" charset="0"/>
              </a:rPr>
              <a:t>114,530 Dentists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CC5600EC-F40F-770F-8C88-906C04A6C287}"/>
              </a:ext>
            </a:extLst>
          </p:cNvPr>
          <p:cNvSpPr txBox="1"/>
          <p:nvPr/>
        </p:nvSpPr>
        <p:spPr>
          <a:xfrm>
            <a:off x="2097329" y="2025949"/>
            <a:ext cx="30029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Calibri" charset="0"/>
                <a:cs typeface="Calibri" panose="020F0502020204030204" pitchFamily="34" charset="0"/>
              </a:rPr>
              <a:t>Delta Dental Premier®</a:t>
            </a:r>
            <a:endPar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5F290003-0929-0CFC-0FCA-13408BAE004D}"/>
              </a:ext>
            </a:extLst>
          </p:cNvPr>
          <p:cNvSpPr txBox="1"/>
          <p:nvPr/>
        </p:nvSpPr>
        <p:spPr>
          <a:xfrm>
            <a:off x="2097329" y="2622529"/>
            <a:ext cx="32443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Calibri" charset="0"/>
                <a:cs typeface="Calibri" panose="020F0502020204030204" pitchFamily="34" charset="0"/>
              </a:rPr>
              <a:t>Delta Dental PPO</a:t>
            </a:r>
            <a:r>
              <a:rPr kumimoji="0" lang="en-US" sz="1200" b="1" i="0" u="none" strike="noStrike" kern="1200" cap="none" spc="0" normalizeH="0" baseline="30000" noProof="0" dirty="0">
                <a:ln>
                  <a:noFill/>
                </a:ln>
                <a:effectLst/>
                <a:uLnTx/>
                <a:uFillTx/>
                <a:latin typeface="Calibri" panose="020F0502020204030204" pitchFamily="34" charset="0"/>
                <a:ea typeface="Calibri" charset="0"/>
                <a:cs typeface="Calibri" panose="020F0502020204030204" pitchFamily="34" charset="0"/>
              </a:rPr>
              <a:t>TM</a:t>
            </a:r>
            <a:endPar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4C54FEA6-0169-CD68-35FC-1796FAF1FA77}"/>
              </a:ext>
            </a:extLst>
          </p:cNvPr>
          <p:cNvSpPr/>
          <p:nvPr/>
        </p:nvSpPr>
        <p:spPr>
          <a:xfrm>
            <a:off x="2118553" y="2265111"/>
            <a:ext cx="4701186" cy="293681"/>
          </a:xfrm>
          <a:prstGeom prst="rect">
            <a:avLst/>
          </a:prstGeom>
          <a:solidFill>
            <a:srgbClr val="00AEC7">
              <a:alpha val="247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9E84246A-ADD5-3B13-FA66-FD74FE77F1FC}"/>
              </a:ext>
            </a:extLst>
          </p:cNvPr>
          <p:cNvSpPr/>
          <p:nvPr/>
        </p:nvSpPr>
        <p:spPr>
          <a:xfrm>
            <a:off x="2118553" y="2259238"/>
            <a:ext cx="3812087" cy="293681"/>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F23938ED-5E43-9690-317B-7B83DD50B43A}"/>
              </a:ext>
            </a:extLst>
          </p:cNvPr>
          <p:cNvSpPr txBox="1"/>
          <p:nvPr/>
        </p:nvSpPr>
        <p:spPr>
          <a:xfrm>
            <a:off x="2222020" y="2236801"/>
            <a:ext cx="2179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charset="0"/>
                <a:cs typeface="Calibri" panose="020F0502020204030204" pitchFamily="34" charset="0"/>
              </a:rPr>
              <a:t>2,827 Dentists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6C8B5E59-FA2A-DFEB-784A-2E35F822B9B3}"/>
              </a:ext>
            </a:extLst>
          </p:cNvPr>
          <p:cNvSpPr/>
          <p:nvPr/>
        </p:nvSpPr>
        <p:spPr>
          <a:xfrm>
            <a:off x="2118553" y="2870272"/>
            <a:ext cx="4701186" cy="293681"/>
          </a:xfrm>
          <a:prstGeom prst="rect">
            <a:avLst/>
          </a:prstGeom>
          <a:solidFill>
            <a:srgbClr val="00AEC7">
              <a:alpha val="247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723DF820-C571-C7BF-5C53-655E5E551211}"/>
              </a:ext>
            </a:extLst>
          </p:cNvPr>
          <p:cNvSpPr/>
          <p:nvPr/>
        </p:nvSpPr>
        <p:spPr>
          <a:xfrm>
            <a:off x="2118554" y="2864399"/>
            <a:ext cx="2516963" cy="293681"/>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CDD009D9-630B-0F8D-D3B9-0DC286F18B52}"/>
              </a:ext>
            </a:extLst>
          </p:cNvPr>
          <p:cNvSpPr txBox="1"/>
          <p:nvPr/>
        </p:nvSpPr>
        <p:spPr>
          <a:xfrm>
            <a:off x="2222020" y="2855609"/>
            <a:ext cx="2179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charset="0"/>
                <a:cs typeface="Calibri" panose="020F0502020204030204" pitchFamily="34" charset="0"/>
              </a:rPr>
              <a:t>1,820 </a:t>
            </a:r>
            <a:r>
              <a:rPr lang="en-US" sz="1600" b="1" dirty="0">
                <a:solidFill>
                  <a:prstClr val="white"/>
                </a:solidFill>
                <a:latin typeface="Calibri" panose="020F0502020204030204" pitchFamily="34" charset="0"/>
                <a:ea typeface="Calibri" charset="0"/>
                <a:cs typeface="Calibri" panose="020F0502020204030204" pitchFamily="34" charset="0"/>
              </a:rPr>
              <a:t>Dentists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263AEBFE-3C23-0E2C-F3AD-33C367A95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57" y="2235677"/>
            <a:ext cx="723085" cy="723085"/>
          </a:xfrm>
          <a:prstGeom prst="rect">
            <a:avLst/>
          </a:prstGeom>
        </p:spPr>
      </p:pic>
      <p:sp>
        <p:nvSpPr>
          <p:cNvPr id="25" name="TextBox 24">
            <a:extLst>
              <a:ext uri="{FF2B5EF4-FFF2-40B4-BE49-F238E27FC236}">
                <a16:creationId xmlns:a16="http://schemas.microsoft.com/office/drawing/2014/main" id="{D74DB36E-EC12-8A60-FA35-6E876C5A9D1D}"/>
              </a:ext>
            </a:extLst>
          </p:cNvPr>
          <p:cNvSpPr txBox="1"/>
          <p:nvPr/>
        </p:nvSpPr>
        <p:spPr>
          <a:xfrm>
            <a:off x="206810" y="4089448"/>
            <a:ext cx="1836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73C82"/>
                </a:solidFill>
                <a:effectLst/>
                <a:uLnTx/>
                <a:uFillTx/>
                <a:latin typeface="Calibri"/>
                <a:ea typeface="+mn-ea"/>
                <a:cs typeface="+mn-cs"/>
              </a:rPr>
              <a:t>North Dakota</a:t>
            </a:r>
            <a:endParaRPr kumimoji="0" lang="en-US" sz="1800" b="1" i="0" u="none" strike="noStrike" kern="1200" cap="none" spc="0" normalizeH="0" baseline="30000" noProof="0" dirty="0">
              <a:ln>
                <a:noFill/>
              </a:ln>
              <a:solidFill>
                <a:srgbClr val="573C82"/>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id="{A6938223-8018-2864-CE0B-C229D08705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8934" y="3368636"/>
            <a:ext cx="872047" cy="872047"/>
          </a:xfrm>
          <a:prstGeom prst="rect">
            <a:avLst/>
          </a:prstGeom>
        </p:spPr>
      </p:pic>
      <p:sp>
        <p:nvSpPr>
          <p:cNvPr id="27" name="TextBox 26">
            <a:extLst>
              <a:ext uri="{FF2B5EF4-FFF2-40B4-BE49-F238E27FC236}">
                <a16:creationId xmlns:a16="http://schemas.microsoft.com/office/drawing/2014/main" id="{D6055210-CBA5-A701-DB90-C17232A2EE22}"/>
              </a:ext>
            </a:extLst>
          </p:cNvPr>
          <p:cNvSpPr txBox="1"/>
          <p:nvPr/>
        </p:nvSpPr>
        <p:spPr>
          <a:xfrm>
            <a:off x="2097329" y="3351101"/>
            <a:ext cx="30029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Calibri" charset="0"/>
                <a:cs typeface="Calibri" panose="020F0502020204030204" pitchFamily="34" charset="0"/>
              </a:rPr>
              <a:t>Delta Dental Premier®</a:t>
            </a:r>
            <a:endPar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E330147D-B4EA-22D6-DFF7-209038F8566E}"/>
              </a:ext>
            </a:extLst>
          </p:cNvPr>
          <p:cNvSpPr txBox="1"/>
          <p:nvPr/>
        </p:nvSpPr>
        <p:spPr>
          <a:xfrm>
            <a:off x="2097329" y="3929704"/>
            <a:ext cx="32443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Calibri" charset="0"/>
                <a:cs typeface="Calibri" panose="020F0502020204030204" pitchFamily="34" charset="0"/>
              </a:rPr>
              <a:t>Delta Dental PPO</a:t>
            </a:r>
            <a:r>
              <a:rPr kumimoji="0" lang="en-US" sz="1200" b="1" i="0" u="none" strike="noStrike" kern="1200" cap="none" spc="0" normalizeH="0" baseline="30000" noProof="0" dirty="0">
                <a:ln>
                  <a:noFill/>
                </a:ln>
                <a:effectLst/>
                <a:uLnTx/>
                <a:uFillTx/>
                <a:latin typeface="Calibri" panose="020F0502020204030204" pitchFamily="34" charset="0"/>
                <a:ea typeface="Calibri" charset="0"/>
                <a:cs typeface="Calibri" panose="020F0502020204030204" pitchFamily="34" charset="0"/>
              </a:rPr>
              <a:t>TM</a:t>
            </a:r>
            <a:endPar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9" name="Rectangle 28">
            <a:extLst>
              <a:ext uri="{FF2B5EF4-FFF2-40B4-BE49-F238E27FC236}">
                <a16:creationId xmlns:a16="http://schemas.microsoft.com/office/drawing/2014/main" id="{312EAC77-B136-9F7A-7370-602A502FE92E}"/>
              </a:ext>
            </a:extLst>
          </p:cNvPr>
          <p:cNvSpPr/>
          <p:nvPr/>
        </p:nvSpPr>
        <p:spPr>
          <a:xfrm>
            <a:off x="2118553" y="3590263"/>
            <a:ext cx="4701186" cy="293681"/>
          </a:xfrm>
          <a:prstGeom prst="rect">
            <a:avLst/>
          </a:prstGeom>
          <a:solidFill>
            <a:srgbClr val="573C82">
              <a:alpha val="247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74368EBE-F28A-2F53-B748-63B93A844103}"/>
              </a:ext>
            </a:extLst>
          </p:cNvPr>
          <p:cNvSpPr/>
          <p:nvPr/>
        </p:nvSpPr>
        <p:spPr>
          <a:xfrm>
            <a:off x="2118554" y="3584390"/>
            <a:ext cx="2871806" cy="293681"/>
          </a:xfrm>
          <a:prstGeom prst="rect">
            <a:avLst/>
          </a:prstGeom>
          <a:solidFill>
            <a:srgbClr val="57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A40ACD14-A238-19C4-B169-B83A47DF2B23}"/>
              </a:ext>
            </a:extLst>
          </p:cNvPr>
          <p:cNvSpPr txBox="1"/>
          <p:nvPr/>
        </p:nvSpPr>
        <p:spPr>
          <a:xfrm>
            <a:off x="2222020" y="3561953"/>
            <a:ext cx="2179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charset="0"/>
                <a:cs typeface="Calibri" panose="020F0502020204030204" pitchFamily="34" charset="0"/>
              </a:rPr>
              <a:t>243 Dentists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2" name="Rectangle 51">
            <a:extLst>
              <a:ext uri="{FF2B5EF4-FFF2-40B4-BE49-F238E27FC236}">
                <a16:creationId xmlns:a16="http://schemas.microsoft.com/office/drawing/2014/main" id="{E2A41471-CC71-3B2D-C024-DDFF5290EA5D}"/>
              </a:ext>
            </a:extLst>
          </p:cNvPr>
          <p:cNvSpPr/>
          <p:nvPr/>
        </p:nvSpPr>
        <p:spPr>
          <a:xfrm>
            <a:off x="2118553" y="4177447"/>
            <a:ext cx="4701186" cy="293681"/>
          </a:xfrm>
          <a:prstGeom prst="rect">
            <a:avLst/>
          </a:prstGeom>
          <a:solidFill>
            <a:srgbClr val="573C82">
              <a:alpha val="247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99E15B60-6BC5-3DAB-6C0F-28900A1DA745}"/>
              </a:ext>
            </a:extLst>
          </p:cNvPr>
          <p:cNvSpPr/>
          <p:nvPr/>
        </p:nvSpPr>
        <p:spPr>
          <a:xfrm>
            <a:off x="2118554" y="4171574"/>
            <a:ext cx="1595739" cy="293681"/>
          </a:xfrm>
          <a:prstGeom prst="rect">
            <a:avLst/>
          </a:prstGeom>
          <a:solidFill>
            <a:srgbClr val="57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5DABCFDF-E4DD-3406-4BBA-055EA4F72796}"/>
              </a:ext>
            </a:extLst>
          </p:cNvPr>
          <p:cNvSpPr txBox="1"/>
          <p:nvPr/>
        </p:nvSpPr>
        <p:spPr>
          <a:xfrm>
            <a:off x="2222020" y="4162784"/>
            <a:ext cx="2179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charset="0"/>
                <a:cs typeface="Calibri" panose="020F0502020204030204" pitchFamily="34" charset="0"/>
              </a:rPr>
              <a:t>84 Dentists</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5381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B0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Digital </a:t>
            </a:r>
            <a:br>
              <a:rPr lang="en-US" dirty="0"/>
            </a:br>
            <a:r>
              <a:rPr lang="en-US" dirty="0"/>
              <a:t>member tools</a:t>
            </a:r>
          </a:p>
        </p:txBody>
      </p:sp>
      <p:pic>
        <p:nvPicPr>
          <p:cNvPr id="10" name="Picture 9">
            <a:extLst>
              <a:ext uri="{FF2B5EF4-FFF2-40B4-BE49-F238E27FC236}">
                <a16:creationId xmlns:a16="http://schemas.microsoft.com/office/drawing/2014/main" id="{B55428E3-BE05-FF6E-71E8-D11649F4D7C1}"/>
              </a:ext>
            </a:extLst>
          </p:cNvPr>
          <p:cNvPicPr>
            <a:picLocks noChangeAspect="1"/>
          </p:cNvPicPr>
          <p:nvPr/>
        </p:nvPicPr>
        <p:blipFill>
          <a:blip r:embed="rId3" cstate="print">
            <a:extLst>
              <a:ext uri="{28A0092B-C50C-407E-A947-70E740481C1C}">
                <a14:useLocalDpi xmlns:a14="http://schemas.microsoft.com/office/drawing/2010/main" val="0"/>
              </a:ext>
            </a:extLst>
          </a:blip>
          <a:srcRect t="22917" r="20649"/>
          <a:stretch/>
        </p:blipFill>
        <p:spPr>
          <a:xfrm>
            <a:off x="3214541" y="997349"/>
            <a:ext cx="5929460" cy="5760019"/>
          </a:xfrm>
          <a:prstGeom prst="rect">
            <a:avLst/>
          </a:prstGeom>
        </p:spPr>
      </p:pic>
    </p:spTree>
    <p:extLst>
      <p:ext uri="{BB962C8B-B14F-4D97-AF65-F5344CB8AC3E}">
        <p14:creationId xmlns:p14="http://schemas.microsoft.com/office/powerpoint/2010/main" val="319908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4BA00-0FDB-982C-1DF7-B2801D35128C}"/>
              </a:ext>
            </a:extLst>
          </p:cNvPr>
          <p:cNvSpPr/>
          <p:nvPr/>
        </p:nvSpPr>
        <p:spPr>
          <a:xfrm>
            <a:off x="0" y="4617761"/>
            <a:ext cx="3129699" cy="52573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3"/>
            <a:extLst>
              <a:ext uri="{FF2B5EF4-FFF2-40B4-BE49-F238E27FC236}">
                <a16:creationId xmlns:a16="http://schemas.microsoft.com/office/drawing/2014/main" id="{02DE8AAC-8AD0-829E-3A30-D289B54C1189}"/>
              </a:ext>
            </a:extLst>
          </p:cNvPr>
          <p:cNvSpPr txBox="1"/>
          <p:nvPr/>
        </p:nvSpPr>
        <p:spPr>
          <a:xfrm>
            <a:off x="1422943" y="4695964"/>
            <a:ext cx="1390380" cy="369332"/>
          </a:xfrm>
          <a:prstGeom prst="rect">
            <a:avLst/>
          </a:prstGeom>
          <a:noFill/>
        </p:spPr>
        <p:txBody>
          <a:bodyPr wrap="square" rtlCol="0">
            <a:spAutoFit/>
          </a:bodyPr>
          <a:lstStyle/>
          <a:p>
            <a:r>
              <a:rPr lang="en-US" b="1" dirty="0">
                <a:solidFill>
                  <a:srgbClr val="2DB035"/>
                </a:solidFill>
                <a:hlinkClick r:id="rId3">
                  <a:extLst>
                    <a:ext uri="{A12FA001-AC4F-418D-AE19-62706E023703}">
                      <ahyp:hlinkClr xmlns:ahyp="http://schemas.microsoft.com/office/drawing/2018/hyperlinkcolor" val="tx"/>
                    </a:ext>
                  </a:extLst>
                </a:hlinkClick>
              </a:rPr>
              <a:t>Learn More</a:t>
            </a:r>
            <a:endParaRPr lang="en-US" b="1" dirty="0">
              <a:solidFill>
                <a:srgbClr val="2DB035"/>
              </a:solidFill>
            </a:endParaRPr>
          </a:p>
        </p:txBody>
      </p:sp>
      <p:pic>
        <p:nvPicPr>
          <p:cNvPr id="4" name="Picture 3">
            <a:extLst>
              <a:ext uri="{FF2B5EF4-FFF2-40B4-BE49-F238E27FC236}">
                <a16:creationId xmlns:a16="http://schemas.microsoft.com/office/drawing/2014/main" id="{AEE76E83-AB9A-2836-E847-3ABC0B189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197" y="4769763"/>
            <a:ext cx="374253" cy="273844"/>
          </a:xfrm>
          <a:prstGeom prst="rect">
            <a:avLst/>
          </a:prstGeom>
        </p:spPr>
      </p:pic>
      <p:sp>
        <p:nvSpPr>
          <p:cNvPr id="5" name="Title 4">
            <a:extLst>
              <a:ext uri="{FF2B5EF4-FFF2-40B4-BE49-F238E27FC236}">
                <a16:creationId xmlns:a16="http://schemas.microsoft.com/office/drawing/2014/main" id="{AFB1AF40-9BDE-CCEA-8418-A00878B9D326}"/>
              </a:ext>
            </a:extLst>
          </p:cNvPr>
          <p:cNvSpPr>
            <a:spLocks noGrp="1"/>
          </p:cNvSpPr>
          <p:nvPr>
            <p:ph type="title"/>
          </p:nvPr>
        </p:nvSpPr>
        <p:spPr/>
        <p:txBody>
          <a:bodyPr/>
          <a:lstStyle/>
          <a:p>
            <a:r>
              <a:rPr lang="en-US" dirty="0"/>
              <a:t>Mobile app</a:t>
            </a:r>
          </a:p>
        </p:txBody>
      </p:sp>
      <p:sp>
        <p:nvSpPr>
          <p:cNvPr id="6" name="Content Placeholder 5">
            <a:extLst>
              <a:ext uri="{FF2B5EF4-FFF2-40B4-BE49-F238E27FC236}">
                <a16:creationId xmlns:a16="http://schemas.microsoft.com/office/drawing/2014/main" id="{710E1555-C231-8271-C7D1-F6F338E7EBED}"/>
              </a:ext>
            </a:extLst>
          </p:cNvPr>
          <p:cNvSpPr>
            <a:spLocks noGrp="1"/>
          </p:cNvSpPr>
          <p:nvPr>
            <p:ph idx="1"/>
          </p:nvPr>
        </p:nvSpPr>
        <p:spPr>
          <a:xfrm>
            <a:off x="252912" y="982491"/>
            <a:ext cx="5195781" cy="982461"/>
          </a:xfrm>
        </p:spPr>
        <p:txBody>
          <a:bodyPr/>
          <a:lstStyle/>
          <a:p>
            <a:pPr marL="0" indent="0">
              <a:buNone/>
            </a:pPr>
            <a:r>
              <a:rPr lang="en-US" sz="2000" b="1" dirty="0"/>
              <a:t>With the Delta Dental mobile </a:t>
            </a:r>
            <a:r>
              <a:rPr lang="en-US" b="1" dirty="0"/>
              <a:t>a</a:t>
            </a:r>
            <a:r>
              <a:rPr lang="en-US" sz="2000" b="1" dirty="0"/>
              <a:t>pp, you can reduce your carbon footprint and access your insurance benefits and ID card from anywhere.</a:t>
            </a:r>
          </a:p>
        </p:txBody>
      </p:sp>
      <p:sp>
        <p:nvSpPr>
          <p:cNvPr id="9" name="Slide Number Placeholder 3">
            <a:extLst>
              <a:ext uri="{FF2B5EF4-FFF2-40B4-BE49-F238E27FC236}">
                <a16:creationId xmlns:a16="http://schemas.microsoft.com/office/drawing/2014/main" id="{FAFFDA88-E74C-2002-5DFF-25E859AC494E}"/>
              </a:ext>
            </a:extLst>
          </p:cNvPr>
          <p:cNvSpPr>
            <a:spLocks noGrp="1"/>
          </p:cNvSpPr>
          <p:nvPr>
            <p:ph type="sldNum" sz="quarter" idx="4"/>
          </p:nvPr>
        </p:nvSpPr>
        <p:spPr/>
        <p:txBody>
          <a:bodyPr/>
          <a:lstStyle/>
          <a:p>
            <a:fld id="{B87BD71D-69BE-4AC5-8E30-1F73335219F4}" type="slidenum">
              <a:rPr lang="en-US" smtClean="0"/>
              <a:pPr/>
              <a:t>9</a:t>
            </a:fld>
            <a:endParaRPr lang="en-US" dirty="0"/>
          </a:p>
        </p:txBody>
      </p:sp>
      <p:pic>
        <p:nvPicPr>
          <p:cNvPr id="7" name="Picture 6">
            <a:extLst>
              <a:ext uri="{FF2B5EF4-FFF2-40B4-BE49-F238E27FC236}">
                <a16:creationId xmlns:a16="http://schemas.microsoft.com/office/drawing/2014/main" id="{25892590-610E-49EC-D9A0-0E07248223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2299" y="4757280"/>
            <a:ext cx="1402303" cy="285752"/>
          </a:xfrm>
          <a:prstGeom prst="rect">
            <a:avLst/>
          </a:prstGeom>
        </p:spPr>
      </p:pic>
      <p:pic>
        <p:nvPicPr>
          <p:cNvPr id="8" name="Picture 7">
            <a:extLst>
              <a:ext uri="{FF2B5EF4-FFF2-40B4-BE49-F238E27FC236}">
                <a16:creationId xmlns:a16="http://schemas.microsoft.com/office/drawing/2014/main" id="{E53F7950-336D-94AC-3FB3-A7F73B77D09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68687" y="438802"/>
            <a:ext cx="3552896" cy="4363625"/>
          </a:xfrm>
          <a:prstGeom prst="rect">
            <a:avLst/>
          </a:prstGeom>
        </p:spPr>
      </p:pic>
      <p:pic>
        <p:nvPicPr>
          <p:cNvPr id="10" name="Picture 9">
            <a:extLst>
              <a:ext uri="{FF2B5EF4-FFF2-40B4-BE49-F238E27FC236}">
                <a16:creationId xmlns:a16="http://schemas.microsoft.com/office/drawing/2014/main" id="{83D03F87-70EB-798D-FCFB-F38311ECC0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5308" y="2064845"/>
            <a:ext cx="827613" cy="827613"/>
          </a:xfrm>
          <a:prstGeom prst="rect">
            <a:avLst/>
          </a:prstGeom>
        </p:spPr>
      </p:pic>
      <p:sp>
        <p:nvSpPr>
          <p:cNvPr id="11" name="Content Placeholder 5">
            <a:extLst>
              <a:ext uri="{FF2B5EF4-FFF2-40B4-BE49-F238E27FC236}">
                <a16:creationId xmlns:a16="http://schemas.microsoft.com/office/drawing/2014/main" id="{6840FED1-BEFC-C3B6-5D56-72221DFAB84B}"/>
              </a:ext>
            </a:extLst>
          </p:cNvPr>
          <p:cNvSpPr txBox="1">
            <a:spLocks/>
          </p:cNvSpPr>
          <p:nvPr/>
        </p:nvSpPr>
        <p:spPr>
          <a:xfrm>
            <a:off x="252913" y="2043155"/>
            <a:ext cx="3235006" cy="982461"/>
          </a:xfrm>
          <a:prstGeom prst="rect">
            <a:avLst/>
          </a:prstGeom>
        </p:spPr>
        <p:txBody>
          <a:bodyPr vert="horz" lIns="91440" tIns="45720" rIns="91440" bIns="45720" rtlCol="0">
            <a:noAutofit/>
          </a:bodyPr>
          <a:lst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baseline="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Features:</a:t>
            </a:r>
          </a:p>
          <a:p>
            <a:r>
              <a:rPr lang="en-US" sz="2000" dirty="0"/>
              <a:t>One-touch mobile ID card</a:t>
            </a:r>
          </a:p>
          <a:p>
            <a:r>
              <a:rPr lang="en-US" sz="2000" dirty="0"/>
              <a:t>Cost estimator</a:t>
            </a:r>
          </a:p>
          <a:p>
            <a:r>
              <a:rPr lang="en-US" sz="2000" dirty="0"/>
              <a:t>Find a Dentist tool</a:t>
            </a:r>
          </a:p>
          <a:p>
            <a:r>
              <a:rPr lang="en-US" sz="2000" dirty="0"/>
              <a:t>Claims details</a:t>
            </a:r>
            <a:endParaRPr lang="en-US" dirty="0"/>
          </a:p>
        </p:txBody>
      </p:sp>
    </p:spTree>
    <p:extLst>
      <p:ext uri="{BB962C8B-B14F-4D97-AF65-F5344CB8AC3E}">
        <p14:creationId xmlns:p14="http://schemas.microsoft.com/office/powerpoint/2010/main" val="3624860813"/>
      </p:ext>
    </p:extLst>
  </p:cSld>
  <p:clrMapOvr>
    <a:masterClrMapping/>
  </p:clrMapOvr>
</p:sld>
</file>

<file path=ppt/theme/theme1.xml><?xml version="1.0" encoding="utf-8"?>
<a:theme xmlns:a="http://schemas.openxmlformats.org/drawingml/2006/main" name="1_DD_PPT_Calibri_Template_DRAFT_Nov15">
  <a:themeElements>
    <a:clrScheme name="Delta Dental Color Palette">
      <a:dk1>
        <a:srgbClr val="000000"/>
      </a:dk1>
      <a:lt1>
        <a:sysClr val="window" lastClr="FFFFFF"/>
      </a:lt1>
      <a:dk2>
        <a:srgbClr val="43B02A"/>
      </a:dk2>
      <a:lt2>
        <a:srgbClr val="BFBFBF"/>
      </a:lt2>
      <a:accent1>
        <a:srgbClr val="563D82"/>
      </a:accent1>
      <a:accent2>
        <a:srgbClr val="00AEC7"/>
      </a:accent2>
      <a:accent3>
        <a:srgbClr val="DC582A"/>
      </a:accent3>
      <a:accent4>
        <a:srgbClr val="8ED07F"/>
      </a:accent4>
      <a:accent5>
        <a:srgbClr val="9A8BB4"/>
      </a:accent5>
      <a:accent6>
        <a:srgbClr val="EA9B7F"/>
      </a:accent6>
      <a:hlink>
        <a:srgbClr val="563D82"/>
      </a:hlink>
      <a:folHlink>
        <a:srgbClr val="9A8B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860FE95A26A4687F4D8031DE201E3" ma:contentTypeVersion="21" ma:contentTypeDescription="Create a new document." ma:contentTypeScope="" ma:versionID="db56eef0f55f0e721e02673ae957e56f">
  <xsd:schema xmlns:xsd="http://www.w3.org/2001/XMLSchema" xmlns:xs="http://www.w3.org/2001/XMLSchema" xmlns:p="http://schemas.microsoft.com/office/2006/metadata/properties" xmlns:ns2="365ac69e-df33-458e-a6df-2f163604b8ee" xmlns:ns3="bd19ad8a-e6d9-4a4c-85a1-18278716148e" targetNamespace="http://schemas.microsoft.com/office/2006/metadata/properties" ma:root="true" ma:fieldsID="516a0932c8505c11aea63bc71cf850e4" ns2:_="" ns3:_="">
    <xsd:import namespace="365ac69e-df33-458e-a6df-2f163604b8ee"/>
    <xsd:import namespace="bd19ad8a-e6d9-4a4c-85a1-1827871614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Review_x0020_For_x0020_Clean_x0020_Up" minOccurs="0"/>
                <xsd:element ref="ns2:Action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ac69e-df33-458e-a6df-2f163604b8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Review_x0020_For_x0020_Clean_x0020_Up" ma:index="18" nillable="true" ma:displayName="Review For Clean Up" ma:internalName="Review_x0020_For_x0020_Clean_x0020_Up">
      <xsd:simpleType>
        <xsd:restriction base="dms:Text">
          <xsd:maxLength value="255"/>
        </xsd:restriction>
      </xsd:simpleType>
    </xsd:element>
    <xsd:element name="Actions" ma:index="19" nillable="true" ma:displayName="Actions" ma:default="Needs Review" ma:format="Dropdown" ma:internalName="Actions">
      <xsd:simpleType>
        <xsd:restriction base="dms:Choice">
          <xsd:enumeration value="Needs Review"/>
          <xsd:enumeration value="Done"/>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f736449-e522-4933-9f25-9a88fb5fae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19ad8a-e6d9-4a4c-85a1-1827871614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20cace9-fbce-45ae-bf43-230fb812c61f}" ma:internalName="TaxCatchAll" ma:showField="CatchAllData" ma:web="bd19ad8a-e6d9-4a4c-85a1-1827871614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_x0020_For_x0020_Clean_x0020_Up xmlns="365ac69e-df33-458e-a6df-2f163604b8ee" xsi:nil="true"/>
    <Actions xmlns="365ac69e-df33-458e-a6df-2f163604b8ee">Needs Review</Actions>
    <lcf76f155ced4ddcb4097134ff3c332f xmlns="365ac69e-df33-458e-a6df-2f163604b8ee">
      <Terms xmlns="http://schemas.microsoft.com/office/infopath/2007/PartnerControls"/>
    </lcf76f155ced4ddcb4097134ff3c332f>
    <TaxCatchAll xmlns="bd19ad8a-e6d9-4a4c-85a1-18278716148e" xsi:nil="true"/>
  </documentManagement>
</p:properties>
</file>

<file path=customXml/itemProps1.xml><?xml version="1.0" encoding="utf-8"?>
<ds:datastoreItem xmlns:ds="http://schemas.openxmlformats.org/officeDocument/2006/customXml" ds:itemID="{F4EEEDD6-B758-4205-AAA9-9A856EAB29EE}"/>
</file>

<file path=customXml/itemProps2.xml><?xml version="1.0" encoding="utf-8"?>
<ds:datastoreItem xmlns:ds="http://schemas.openxmlformats.org/officeDocument/2006/customXml" ds:itemID="{CF04CD34-FB8A-4B2A-A929-B76563060A81}"/>
</file>

<file path=customXml/itemProps3.xml><?xml version="1.0" encoding="utf-8"?>
<ds:datastoreItem xmlns:ds="http://schemas.openxmlformats.org/officeDocument/2006/customXml" ds:itemID="{658A96A4-1E55-4CBD-A0BD-87674215A24E}"/>
</file>

<file path=docProps/app.xml><?xml version="1.0" encoding="utf-8"?>
<Properties xmlns="http://schemas.openxmlformats.org/officeDocument/2006/extended-properties" xmlns:vt="http://schemas.openxmlformats.org/officeDocument/2006/docPropsVTypes">
  <Template>DD_PPT_Calibri_Template_DRAFT_Nov15</Template>
  <TotalTime>32689</TotalTime>
  <Words>994</Words>
  <Application>Microsoft Office PowerPoint</Application>
  <PresentationFormat>On-screen Show (16:9)</PresentationFormat>
  <Paragraphs>165</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HCo Gotham</vt:lpstr>
      <vt:lpstr>1_DD_PPT_Calibri_Template_DRAFT_Nov15</vt:lpstr>
      <vt:lpstr>PowerPoint Presentation</vt:lpstr>
      <vt:lpstr>Why do more than 4.4 million  people trust Delta Dental of Minnesota  with their smiles?</vt:lpstr>
      <vt:lpstr>Reasons to visit the dentist</vt:lpstr>
      <vt:lpstr>In-network coverage</vt:lpstr>
      <vt:lpstr>Out-of-network coverage</vt:lpstr>
      <vt:lpstr>Network size</vt:lpstr>
      <vt:lpstr>Network size</vt:lpstr>
      <vt:lpstr>Digital  member tools</vt:lpstr>
      <vt:lpstr>Mobile app</vt:lpstr>
      <vt:lpstr>Member Portal </vt:lpstr>
      <vt:lpstr>Find a Dentist tool</vt:lpstr>
      <vt:lpstr>The Power of SmileTM Blog</vt:lpstr>
      <vt:lpstr>Smile Offers!</vt:lpstr>
      <vt:lpstr>Customer service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Andre</dc:creator>
  <cp:lastModifiedBy>Bridget Cullen</cp:lastModifiedBy>
  <cp:revision>609</cp:revision>
  <cp:lastPrinted>2019-02-06T18:57:06Z</cp:lastPrinted>
  <dcterms:created xsi:type="dcterms:W3CDTF">2015-11-13T21:18:16Z</dcterms:created>
  <dcterms:modified xsi:type="dcterms:W3CDTF">2025-08-18T22:03:31Z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0x010100998860FE95A26A4687F4D8031DE201E3</vt:lpwstr>
  </property>
</Properties>
</file>